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2"/>
  </p:notesMasterIdLst>
  <p:sldIdLst>
    <p:sldId id="265" r:id="rId2"/>
    <p:sldId id="541" r:id="rId3"/>
    <p:sldId id="539" r:id="rId4"/>
    <p:sldId id="531" r:id="rId5"/>
    <p:sldId id="533" r:id="rId6"/>
    <p:sldId id="559" r:id="rId7"/>
    <p:sldId id="564" r:id="rId8"/>
    <p:sldId id="562" r:id="rId9"/>
    <p:sldId id="538" r:id="rId10"/>
    <p:sldId id="534" r:id="rId11"/>
    <p:sldId id="566" r:id="rId12"/>
    <p:sldId id="568" r:id="rId13"/>
    <p:sldId id="544" r:id="rId14"/>
    <p:sldId id="545" r:id="rId15"/>
    <p:sldId id="569" r:id="rId16"/>
    <p:sldId id="570" r:id="rId17"/>
    <p:sldId id="558" r:id="rId18"/>
    <p:sldId id="546" r:id="rId19"/>
    <p:sldId id="548" r:id="rId20"/>
    <p:sldId id="547" r:id="rId21"/>
    <p:sldId id="572" r:id="rId22"/>
    <p:sldId id="575" r:id="rId23"/>
    <p:sldId id="573" r:id="rId24"/>
    <p:sldId id="549" r:id="rId25"/>
    <p:sldId id="554" r:id="rId26"/>
    <p:sldId id="571" r:id="rId27"/>
    <p:sldId id="574" r:id="rId28"/>
    <p:sldId id="551" r:id="rId29"/>
    <p:sldId id="555" r:id="rId30"/>
    <p:sldId id="557" r:id="rId3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8" autoAdjust="0"/>
  </p:normalViewPr>
  <p:slideViewPr>
    <p:cSldViewPr>
      <p:cViewPr varScale="1">
        <p:scale>
          <a:sx n="109" d="100"/>
          <a:sy n="109" d="100"/>
        </p:scale>
        <p:origin x="-111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68C3D6-A782-45BE-BB18-7040B82972CE}" type="datetimeFigureOut">
              <a:rPr lang="ko-KR" altLang="en-US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3A8B56F-FE33-4394-9882-5E797B98A9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64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20B10CC-BC6D-4263-881C-EE32F0A9BD64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1307605-02AF-478D-82CF-BD23025634EB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C648C-B31B-4A1B-9AAC-FC8B7F41891D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7546C-0CD9-4642-A2CF-85734262879C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A011AF-C7F2-4621-A8B6-CCD1BC53011A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526AD-B923-4755-8474-512A6D49713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ABA29-A090-4458-B563-F54D26E44B7D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8BB5C-9600-4509-9196-079356CF935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4402B-5BDC-46E8-9D53-D986247890A8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E01CF-9C7F-4B9C-B402-494A591BC203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F8540-C124-4A8D-9855-3E19E4B17D71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2A5CB-39F7-4F8C-AC5C-D2F882EF0958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0BEC3-5DBB-4F94-8589-8A2148766658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2E7DA-9B63-44FC-BC3A-4D723C738C4B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85C7B-7E7D-4BBD-917A-E432DF2C502A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B98A3-D290-4B71-8AF9-BE4CDA2620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2FCD6-4865-4116-A906-E56122487597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FCAE6-215F-4C8B-9E53-73ED35967A0D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C5D2C-9945-4072-9F23-4214291F9EA5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714C3-5EFE-42D6-BB22-D98253FA9D4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1B3610-BFAA-4362-8DD1-5A7379A73A23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3D828-0B15-4091-9346-E732B4FC445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11B1AD8-983B-4B52-849E-09672DA30185}" type="datetimeFigureOut">
              <a:rPr lang="ko-KR" altLang="en-US" smtClean="0"/>
              <a:pPr>
                <a:defRPr/>
              </a:pPr>
              <a:t>2019-06-15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2EF5A71-1541-4379-AC48-7ED4BF04E14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282241" y="1700808"/>
            <a:ext cx="8689727" cy="240347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en-US" altLang="ko-KR" sz="4000" spc="1600" dirty="0" smtClean="0">
                <a:latin typeface="HY견고딕" pitchFamily="18" charset="-127"/>
                <a:ea typeface="HY견고딕" pitchFamily="18" charset="-127"/>
              </a:rPr>
              <a:t>1.</a:t>
            </a:r>
            <a:r>
              <a:rPr kumimoji="0" lang="ko-KR" altLang="en-US" sz="4000" spc="1600" dirty="0" smtClean="0">
                <a:latin typeface="HY견고딕" pitchFamily="18" charset="-127"/>
                <a:ea typeface="HY견고딕" pitchFamily="18" charset="-127"/>
              </a:rPr>
              <a:t>승가와 승보 관계</a:t>
            </a:r>
            <a:endParaRPr kumimoji="0" lang="ko-KR" altLang="en-US" sz="4000" spc="16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9783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2"/>
                </a:solidFill>
              </a:rPr>
              <a:t>승가와 승보의 관계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2909" y="1916832"/>
            <a:ext cx="8100392" cy="1982024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승가를 </a:t>
            </a: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스님들</a:t>
            </a: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이라고 </a:t>
            </a: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번역하면 안 되는 이유</a:t>
            </a:r>
            <a:endParaRPr lang="ko-KR" altLang="en-US" sz="3600" dirty="0">
              <a:solidFill>
                <a:schemeClr val="tx1">
                  <a:lumMod val="95000"/>
                  <a:lumOff val="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624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043492" y="5157192"/>
            <a:ext cx="6912884" cy="675437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915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064896" cy="685880"/>
          </a:xfrm>
        </p:spPr>
        <p:txBody>
          <a:bodyPr>
            <a:noAutofit/>
          </a:bodyPr>
          <a:lstStyle/>
          <a:p>
            <a:r>
              <a:rPr lang="ko-KR" altLang="en-US" sz="3200" dirty="0" smtClean="0">
                <a:solidFill>
                  <a:schemeClr val="bg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스님들이라고 번역하는 단어가 따로 있음</a:t>
            </a:r>
            <a:endParaRPr lang="ko-KR" altLang="en-US" sz="3200" dirty="0">
              <a:solidFill>
                <a:schemeClr val="bg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스님들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은  비구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bhikkhu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나 비구니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bhikkhuni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번역어이지 상가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sangha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번역어가 아니다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1400" b="1" kern="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624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316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승가는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인 이상의 공동체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스님들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인 이상 이라는 의미만 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공동체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(community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뜻이 없다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21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한문번역도 공동체의 뜻을 살렸다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우리선배들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귀의승중중존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歸依僧衆中尊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번역하여 대중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衆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가운데서 존귀한 공동체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(community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뜻을 살렸다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903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승가에 보시는 스님들에게 보시하는 것보다 공덕이 크다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백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명의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일래자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…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백 명의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불환자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…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백 명의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아라한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…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백 명의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벽지불을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공양하는 것보다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비구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니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승가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공양한다면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…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이것이 더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큰 결실이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.”</a:t>
            </a:r>
            <a:r>
              <a:rPr lang="ko-KR" altLang="en-US" sz="2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웰라마</a:t>
            </a:r>
            <a:r>
              <a:rPr lang="ko-KR" altLang="en-US" sz="2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경</a:t>
            </a:r>
            <a:r>
              <a:rPr lang="en-US" altLang="ko-KR" sz="2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(A9:20)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90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114300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승가의 용례는 넓다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인승가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5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인승가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인승가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20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인승가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인이상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승가</a:t>
            </a:r>
            <a:endParaRPr lang="ko-KR" altLang="en-US" b="1" kern="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사방승가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현전승가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비구승가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비구니승가</a:t>
            </a: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화합승가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승가분열등등</a:t>
            </a:r>
            <a:endParaRPr lang="ko-KR" altLang="en-US" b="1" kern="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15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114300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승가의 용례는 넓다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“그 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개의 정사는 현재와 미래의 사방</a:t>
            </a:r>
            <a:r>
              <a:rPr lang="ko-KR" altLang="en-US" b="1" kern="0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승가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四方僧伽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 보시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하십시요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율장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“비구들이여，어느 한 비구라도 부처나 법이나 </a:t>
            </a:r>
            <a:r>
              <a:rPr lang="ko-KR" altLang="en-US" b="1" kern="0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승가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나 도나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도닦음에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대해서 의심이 있거나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흔란이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있으면 지금 물어라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.”(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열반경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b="1" kern="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en-US" altLang="ko-KR" b="1" kern="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178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626" cy="82989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9650" y="4509120"/>
            <a:ext cx="6777317" cy="10354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ko-KR" altLang="en-US" sz="2800" dirty="0"/>
              <a:t>자동차 부품이 모여있다고 </a:t>
            </a:r>
            <a:r>
              <a:rPr lang="ko-KR" altLang="en-US" sz="2800" b="1" dirty="0">
                <a:solidFill>
                  <a:srgbClr val="FF0000"/>
                </a:solidFill>
              </a:rPr>
              <a:t>자동차</a:t>
            </a:r>
            <a:r>
              <a:rPr lang="ko-KR" altLang="en-US" sz="2800" dirty="0"/>
              <a:t>가 아니듯 스님들이 모여있다고 </a:t>
            </a:r>
            <a:r>
              <a:rPr lang="ko-KR" altLang="en-US" sz="2800" b="1" dirty="0">
                <a:solidFill>
                  <a:srgbClr val="FF0000"/>
                </a:solidFill>
              </a:rPr>
              <a:t>승가</a:t>
            </a:r>
            <a:r>
              <a:rPr lang="ko-KR" altLang="en-US" sz="2800" dirty="0"/>
              <a:t>는 </a:t>
            </a:r>
            <a:r>
              <a:rPr lang="ko-KR" altLang="en-US" sz="2800" dirty="0" smtClean="0"/>
              <a:t>아니다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15" y="980728"/>
            <a:ext cx="646432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162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20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024744" cy="1143000"/>
          </a:xfrm>
        </p:spPr>
        <p:txBody>
          <a:bodyPr/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4.</a:t>
            </a:r>
            <a:r>
              <a:rPr lang="ko-KR" altLang="en-US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승가에 귀의하는 이유</a:t>
            </a:r>
            <a:endParaRPr lang="ko-KR" altLang="en-US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492" y="4077072"/>
            <a:ext cx="6840876" cy="1755557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632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728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승가에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귀의한다는 것은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다함께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계목을 지키고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포살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대중스님들께 자신의 허물을 지적해주길 요청하고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자자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대중스님께  경책을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받고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 err="1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대중갈마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법담과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격려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kern="0" dirty="0" err="1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법담탁마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를 주고받으며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살겠다는 다짐입니다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7072313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72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600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승가안에</a:t>
            </a:r>
            <a:r>
              <a:rPr lang="en-US" altLang="ko-KR" sz="36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3600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sanghe</a:t>
            </a:r>
            <a:r>
              <a:rPr lang="en-US" altLang="ko-KR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보배</a:t>
            </a:r>
            <a:r>
              <a:rPr lang="en-US" altLang="ko-KR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승보</a:t>
            </a:r>
            <a:r>
              <a:rPr lang="en-US" altLang="ko-KR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가 </a:t>
            </a:r>
            <a:r>
              <a:rPr lang="ko-KR" altLang="en-US" sz="36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있습니다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.” (</a:t>
            </a:r>
            <a:r>
              <a:rPr lang="ko-KR" altLang="en-US" sz="2000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보배경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92776" y="116632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승가는 스님들이 아니다</a:t>
            </a:r>
            <a:endParaRPr lang="ko-KR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08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2924944"/>
            <a:ext cx="6336820" cy="2331621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승가에 귀의하는 것은 패거리를 만들어 권력을 차지하거나 독단적으로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사찰을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운영하는 등의 행위를 하지 않고 </a:t>
            </a:r>
            <a:r>
              <a:rPr lang="ko-KR" altLang="en-US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대중의 뜻에 따라 살겠다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 약속입니다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9720" y="4462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2"/>
                </a:solidFill>
              </a:rPr>
              <a:t>승가에 귀의 하는 이유</a:t>
            </a:r>
            <a:endParaRPr lang="ko-KR" altLang="en-US" b="1" dirty="0">
              <a:solidFill>
                <a:schemeClr val="bg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36996"/>
            <a:ext cx="7072313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728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승가에 귀의 하는 이유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수행자는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승가속에서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성장하고 승가는 수행자를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보호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해야합니다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스님들의 교육비와 기본생존에 필요한 비용은 </a:t>
            </a:r>
            <a:r>
              <a:rPr lang="ko-KR" altLang="en-US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승가에서 책임을 </a:t>
            </a:r>
            <a:r>
              <a:rPr lang="ko-KR" altLang="en-US" b="1" kern="0" dirty="0" err="1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져야합니다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624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731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2924944"/>
            <a:ext cx="6336820" cy="2331621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승가를 유지 계승해 나가는 것은 불법이 세상에 사라지지 않게 하여 </a:t>
            </a:r>
            <a:r>
              <a:rPr lang="ko-KR" altLang="en-US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대중들의 살아 있는 귀의처가 되게 합니다</a:t>
            </a:r>
            <a:r>
              <a:rPr lang="en-US" altLang="ko-KR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9720" y="4462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CAF278"/>
                </a:solidFill>
              </a:rPr>
              <a:t>승가에 귀의 하는 이유</a:t>
            </a:r>
            <a:endParaRPr lang="ko-KR" altLang="en-US" b="1" dirty="0">
              <a:solidFill>
                <a:srgbClr val="CAF278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36996"/>
            <a:ext cx="7072313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905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024744" cy="114300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스님들께 귀의 하는 폐단</a:t>
            </a:r>
            <a:endParaRPr lang="ko-KR" altLang="en-US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492" y="4077072"/>
            <a:ext cx="6840876" cy="1755557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632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3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스님들이라고 번역한 폐단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‘거룩한 스님들께 귀의합니다’라는 번역이 스님들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스스를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승보라고 착각하게 만들고 권위적이게 만들고 </a:t>
            </a:r>
            <a:r>
              <a:rPr lang="ko-KR" altLang="en-US" b="1" kern="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재가자들의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비판을 용납하지 않게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만듭니다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624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992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스님들이라고 번역한 폐단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거룩한 스님들께 귀의합니다’라는 번역은 승가의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공동체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잊게하여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각자도생하게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합니다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107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126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스님들이라고 번역한 폐단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거룩한 스님들께 귀의합니다’라는 번역은 승가의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재산이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공유물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이라는 사실을 망각하고 사유물인 것처럼 착각하게 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합니다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624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474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024744" cy="114300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법정스님이 제안한 삼귀의</a:t>
            </a:r>
            <a:endParaRPr lang="ko-KR" altLang="en-US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492" y="4077072"/>
            <a:ext cx="6840876" cy="1755557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632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37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sz="3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거룩한 부처님께 귀의합니다</a:t>
            </a:r>
            <a:r>
              <a:rPr lang="en-US" altLang="ko-KR" sz="3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.’ </a:t>
            </a:r>
            <a:endParaRPr lang="en-US" altLang="ko-KR" sz="3200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en-US" altLang="ko-KR" sz="32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‘</a:t>
            </a:r>
            <a:r>
              <a:rPr lang="ko-KR" altLang="en-US" sz="3200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위없는</a:t>
            </a:r>
            <a:r>
              <a:rPr lang="ko-KR" altLang="en-US" sz="32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가르침에 귀의합니다</a:t>
            </a:r>
            <a:r>
              <a:rPr lang="en-US" altLang="ko-KR" sz="32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.’</a:t>
            </a:r>
            <a:r>
              <a:rPr lang="ko-KR" altLang="en-US" sz="3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3200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ko-KR" altLang="en-US" sz="32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‘</a:t>
            </a:r>
            <a:r>
              <a:rPr lang="ko-KR" altLang="en-US" sz="3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청정한 승가에 귀의합니다</a:t>
            </a:r>
            <a:r>
              <a:rPr lang="en-US" altLang="ko-KR" sz="32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.’ </a:t>
            </a:r>
            <a:endParaRPr lang="ko-KR" alt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81" y="12310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1556792"/>
            <a:ext cx="456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solidFill>
                  <a:schemeClr val="accent1"/>
                </a:solidFill>
                <a:latin typeface="HY견고딕" pitchFamily="18" charset="-127"/>
                <a:ea typeface="HY견고딕" pitchFamily="18" charset="-127"/>
              </a:rPr>
              <a:t>법정스님의 삼귀의 제안</a:t>
            </a:r>
            <a:endParaRPr lang="ko-KR" altLang="en-US" sz="3200" dirty="0">
              <a:solidFill>
                <a:schemeClr val="accent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9992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청정한 승가에 귀의합니다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 현재와 미래에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존경받는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승가의 기준을 제시합니다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공동체 정신이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살아납니다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783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259632" y="1724245"/>
            <a:ext cx="63834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kumimoji="0" lang="ko-KR" altLang="en-US" sz="3600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청정한 </a:t>
            </a:r>
            <a:r>
              <a:rPr kumimoji="0" lang="ko-KR" altLang="en-US" sz="3600" b="1" kern="0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승가에 </a:t>
            </a:r>
            <a:r>
              <a:rPr kumimoji="0" lang="ko-KR" altLang="en-US" sz="3600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귀의합니다</a:t>
            </a:r>
            <a:r>
              <a:rPr kumimoji="0" lang="en-US" altLang="ko-KR" sz="3600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8287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813602"/>
            <a:ext cx="5638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승가     </a:t>
            </a:r>
            <a:r>
              <a:rPr lang="en-US" altLang="ko-KR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4000" dirty="0" err="1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인이상</a:t>
            </a:r>
            <a:r>
              <a:rPr lang="ko-KR" altLang="en-US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 공동체</a:t>
            </a:r>
            <a:endParaRPr lang="ko-KR" altLang="en-US" sz="40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039471"/>
            <a:ext cx="6151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승보     </a:t>
            </a:r>
            <a:r>
              <a:rPr lang="en-US" altLang="ko-KR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4000" dirty="0" err="1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인이상</a:t>
            </a:r>
            <a:r>
              <a:rPr lang="ko-KR" altLang="en-US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err="1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사쌍팔배</a:t>
            </a:r>
            <a:endParaRPr lang="ko-KR" altLang="en-US" sz="48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등호 6"/>
          <p:cNvSpPr/>
          <p:nvPr/>
        </p:nvSpPr>
        <p:spPr>
          <a:xfrm>
            <a:off x="2300806" y="2276872"/>
            <a:ext cx="591964" cy="52158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81" y="3983756"/>
            <a:ext cx="455096" cy="36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6632"/>
            <a:ext cx="22733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797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7624" y="1484784"/>
            <a:ext cx="6777317" cy="3508977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en-US" altLang="ko-KR" b="1" kern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청정한 승가 회복은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b="1" kern="0" dirty="0" smtClean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청정한 </a:t>
            </a:r>
            <a:r>
              <a:rPr lang="ko-KR" altLang="en-US" b="1" kern="0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</a:rPr>
              <a:t>승가에 귀의합니다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.’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 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삼귀의를 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변경하는 것에서부터 시작됩니다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en-US" altLang="ko-KR" b="1" kern="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         </a:t>
            </a:r>
            <a:r>
              <a:rPr lang="en-US" altLang="ko-KR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b="1" kern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감사합니다</a:t>
            </a:r>
            <a:r>
              <a:rPr lang="en-US" altLang="ko-KR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6632"/>
            <a:ext cx="2541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8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2195736" y="1052736"/>
            <a:ext cx="4320480" cy="40324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sz="4000" dirty="0" smtClean="0"/>
              <a:t>승가</a:t>
            </a:r>
            <a:endParaRPr lang="ko-KR" altLang="en-US" sz="4000" dirty="0"/>
          </a:p>
        </p:txBody>
      </p:sp>
      <p:sp>
        <p:nvSpPr>
          <p:cNvPr id="5" name="타원 4"/>
          <p:cNvSpPr/>
          <p:nvPr/>
        </p:nvSpPr>
        <p:spPr>
          <a:xfrm>
            <a:off x="3545886" y="2276872"/>
            <a:ext cx="1404156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승보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4624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2"/>
                </a:solidFill>
              </a:rPr>
              <a:t>승가와 승보의 관계</a:t>
            </a:r>
          </a:p>
        </p:txBody>
      </p:sp>
    </p:spTree>
    <p:extLst>
      <p:ext uri="{BB962C8B-B14F-4D97-AF65-F5344CB8AC3E}">
        <p14:creationId xmlns:p14="http://schemas.microsoft.com/office/powerpoint/2010/main" val="181494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      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승가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에 귀의 했다면 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이미 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승보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에 귀의 한 것입니다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197312"/>
            <a:ext cx="4683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그러므로</a:t>
            </a:r>
            <a:endParaRPr lang="en-US" altLang="ko-KR" sz="4000" dirty="0" smtClean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148666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2"/>
                </a:solidFill>
              </a:rPr>
              <a:t>승가와 승보의 관계</a:t>
            </a:r>
          </a:p>
        </p:txBody>
      </p:sp>
    </p:spTree>
    <p:extLst>
      <p:ext uri="{BB962C8B-B14F-4D97-AF65-F5344CB8AC3E}">
        <p14:creationId xmlns:p14="http://schemas.microsoft.com/office/powerpoint/2010/main" val="235280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7024744" cy="1143000"/>
          </a:xfrm>
        </p:spPr>
        <p:txBody>
          <a:bodyPr>
            <a:normAutofit fontScale="90000"/>
          </a:bodyPr>
          <a:lstStyle/>
          <a:p>
            <a:pPr marL="342900" lvl="0" indent="-274320">
              <a:spcBef>
                <a:spcPct val="20000"/>
              </a:spcBef>
            </a:pPr>
            <a:r>
              <a:rPr lang="en-US" altLang="ko-KR" dirty="0" smtClean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2. ‘</a:t>
            </a:r>
            <a:r>
              <a:rPr lang="ko-KR" altLang="en-US" dirty="0" smtClean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승가</a:t>
            </a:r>
            <a:r>
              <a:rPr lang="en-US" altLang="ko-KR" dirty="0" smtClean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’</a:t>
            </a:r>
            <a:r>
              <a:rPr lang="ko-KR" altLang="en-US" dirty="0" smtClean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와 </a:t>
            </a:r>
            <a:r>
              <a:rPr lang="en-US" altLang="ko-KR" dirty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‘</a:t>
            </a:r>
            <a:r>
              <a:rPr lang="ko-KR" altLang="en-US" dirty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스님들</a:t>
            </a:r>
            <a:r>
              <a:rPr lang="en-US" altLang="ko-KR" dirty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’</a:t>
            </a:r>
            <a:r>
              <a:rPr lang="ko-KR" altLang="en-US" dirty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  <a:t> 관계</a:t>
            </a:r>
            <a:br>
              <a:rPr lang="ko-KR" altLang="en-US" dirty="0">
                <a:solidFill>
                  <a:srgbClr val="3E3D2D"/>
                </a:solidFill>
                <a:latin typeface="HY견고딕" pitchFamily="18" charset="-127"/>
                <a:ea typeface="HY견고딕" pitchFamily="18" charset="-127"/>
                <a:cs typeface="+mn-cs"/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4581128"/>
            <a:ext cx="5976664" cy="124601"/>
          </a:xfrm>
        </p:spPr>
        <p:txBody>
          <a:bodyPr>
            <a:normAutofit fontScale="25000" lnSpcReduction="20000"/>
          </a:bodyPr>
          <a:lstStyle/>
          <a:p>
            <a:endParaRPr lang="ko-KR" altLang="en-US" sz="4000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6192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75856" y="4725144"/>
            <a:ext cx="1872208" cy="1143000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endParaRPr lang="ko-KR" altLang="en-US" sz="4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 flipV="1">
            <a:off x="1043493" y="5832629"/>
            <a:ext cx="5328708" cy="116651"/>
          </a:xfrm>
        </p:spPr>
        <p:txBody>
          <a:bodyPr>
            <a:normAutofit fontScale="25000" lnSpcReduction="20000"/>
          </a:bodyPr>
          <a:lstStyle/>
          <a:p>
            <a:endParaRPr lang="ko-KR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572743" cy="350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1690" y="1916832"/>
            <a:ext cx="2204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인</a:t>
            </a:r>
            <a:r>
              <a:rPr lang="en-US" altLang="ko-KR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,5</a:t>
            </a:r>
            <a:r>
              <a:rPr lang="ko-KR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인</a:t>
            </a:r>
            <a:r>
              <a:rPr lang="en-US" altLang="ko-KR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,10</a:t>
            </a:r>
            <a:r>
              <a:rPr lang="ko-KR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인</a:t>
            </a:r>
            <a:r>
              <a:rPr lang="en-US" altLang="ko-KR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en-US" altLang="ko-KR" dirty="0" smtClean="0">
              <a:solidFill>
                <a:prstClr val="black">
                  <a:lumMod val="95000"/>
                  <a:lumOff val="5000"/>
                </a:prst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인</a:t>
            </a:r>
            <a:r>
              <a:rPr lang="en-US" altLang="ko-KR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, 20</a:t>
            </a:r>
            <a:r>
              <a:rPr lang="ko-KR" altLang="en-US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인이상</a:t>
            </a:r>
            <a:endParaRPr lang="en-US" altLang="ko-KR" dirty="0" smtClean="0">
              <a:solidFill>
                <a:prstClr val="black">
                  <a:lumMod val="95000"/>
                  <a:lumOff val="5000"/>
                </a:prstClr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prstClr val="black">
                  <a:lumMod val="95000"/>
                  <a:lumOff val="5000"/>
                </a:prst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사방승가</a:t>
            </a:r>
            <a:r>
              <a:rPr lang="en-US" altLang="ko-KR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현전승가</a:t>
            </a:r>
            <a:r>
              <a:rPr lang="en-US" altLang="ko-K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,</a:t>
            </a:r>
          </a:p>
          <a:p>
            <a:r>
              <a:rPr lang="ko-KR" altLang="en-US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HY견고딕" pitchFamily="18" charset="-127"/>
                <a:ea typeface="HY견고딕" pitchFamily="18" charset="-127"/>
              </a:rPr>
              <a:t>비구비구니승가</a:t>
            </a:r>
            <a:endParaRPr lang="ko-KR" altLang="en-US" dirty="0">
              <a:solidFill>
                <a:prstClr val="black">
                  <a:lumMod val="95000"/>
                  <a:lumOff val="5000"/>
                </a:prstClr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 smtClean="0">
              <a:solidFill>
                <a:prstClr val="black">
                  <a:lumMod val="95000"/>
                  <a:lumOff val="5000"/>
                </a:prst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3480749" cy="332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2160" y="40770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latin typeface="HY목각파임B" pitchFamily="18" charset="-127"/>
                <a:ea typeface="HY목각파임B" pitchFamily="18" charset="-127"/>
              </a:rPr>
              <a:t>스님들</a:t>
            </a:r>
            <a:endParaRPr lang="ko-KR" altLang="en-US" sz="2800" dirty="0">
              <a:latin typeface="HY목각파임B" pitchFamily="18" charset="-127"/>
              <a:ea typeface="HY목각파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559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 flipV="1">
            <a:off x="1043493" y="5832629"/>
            <a:ext cx="5328708" cy="116651"/>
          </a:xfrm>
        </p:spPr>
        <p:txBody>
          <a:bodyPr>
            <a:normAutofit fontScale="25000" lnSpcReduction="20000"/>
          </a:bodyPr>
          <a:lstStyle/>
          <a:p>
            <a:endParaRPr lang="ko-KR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10" y="1628800"/>
            <a:ext cx="3279515" cy="322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2276872"/>
            <a:ext cx="264687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스님들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+ </a:t>
            </a:r>
          </a:p>
          <a:p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포살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자자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,</a:t>
            </a:r>
          </a:p>
          <a:p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갈마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율장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탁마등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itchFamily="18" charset="-127"/>
                <a:ea typeface="HY견고딕" pitchFamily="18" charset="-127"/>
              </a:rPr>
              <a:t>공동체 운영원리가 포함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572" y="1667266"/>
            <a:ext cx="3328987" cy="318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20" y="419633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스님들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85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2060848"/>
            <a:ext cx="797045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      그러므로</a:t>
            </a:r>
            <a:endParaRPr lang="en-US" altLang="ko-KR" sz="4800" dirty="0" smtClean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48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   ‘</a:t>
            </a:r>
            <a:r>
              <a:rPr lang="ko-KR" altLang="en-US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승가</a:t>
            </a:r>
            <a:r>
              <a:rPr lang="en-US" altLang="ko-KR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48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≠</a:t>
            </a:r>
            <a:r>
              <a:rPr lang="ko-KR" altLang="en-US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스님들</a:t>
            </a:r>
            <a:r>
              <a:rPr lang="en-US" altLang="ko-KR" sz="48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’</a:t>
            </a:r>
          </a:p>
          <a:p>
            <a:endParaRPr lang="en-US" altLang="ko-KR" sz="48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36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078"/>
            <a:ext cx="27305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81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스틴">
  <a:themeElements>
    <a:clrScheme name="오스틴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오스틴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오스틴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6738</TotalTime>
  <Words>575</Words>
  <Application>Microsoft Office PowerPoint</Application>
  <PresentationFormat>화면 슬라이드 쇼(4:3)</PresentationFormat>
  <Paragraphs>102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오스틴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‘승가’와 ‘스님들’ 관계 </vt:lpstr>
      <vt:lpstr>   </vt:lpstr>
      <vt:lpstr>PowerPoint 프레젠테이션</vt:lpstr>
      <vt:lpstr>PowerPoint 프레젠테이션</vt:lpstr>
      <vt:lpstr>3. 승가를 ‘스님들’이라고      번역하면 안 되는 이유</vt:lpstr>
      <vt:lpstr>스님들이라고 번역하는 단어가 따로 있음</vt:lpstr>
      <vt:lpstr>승가는 4인 이상의 공동체</vt:lpstr>
      <vt:lpstr>한문번역도 공동체의 뜻을 살렸다</vt:lpstr>
      <vt:lpstr>승가에 보시는 스님들에게 보시하는 것보다 공덕이 크다</vt:lpstr>
      <vt:lpstr>승가의 용례는 넓다</vt:lpstr>
      <vt:lpstr>승가의 용례는 넓다</vt:lpstr>
      <vt:lpstr>   </vt:lpstr>
      <vt:lpstr> 4.승가에 귀의하는 이유</vt:lpstr>
      <vt:lpstr>PowerPoint 프레젠테이션</vt:lpstr>
      <vt:lpstr>PowerPoint 프레젠테이션</vt:lpstr>
      <vt:lpstr>승가에 귀의 하는 이유</vt:lpstr>
      <vt:lpstr>PowerPoint 프레젠테이션</vt:lpstr>
      <vt:lpstr> 5.스님들께 귀의 하는 폐단</vt:lpstr>
      <vt:lpstr>스님들이라고 번역한 폐단</vt:lpstr>
      <vt:lpstr>스님들이라고 번역한 폐단</vt:lpstr>
      <vt:lpstr>스님들이라고 번역한 폐단</vt:lpstr>
      <vt:lpstr> 6.법정스님이 제안한 삼귀의</vt:lpstr>
      <vt:lpstr>PowerPoint 프레젠테이션</vt:lpstr>
      <vt:lpstr>PowerPoint 프레젠테이션</vt:lpstr>
      <vt:lpstr>PowerPoint 프레젠테이션</vt:lpstr>
    </vt:vector>
  </TitlesOfParts>
  <Company>대한불교조계종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2012년 1차 입문교육</dc:title>
  <dc:creator>doshin</dc:creator>
  <cp:lastModifiedBy>master</cp:lastModifiedBy>
  <cp:revision>647</cp:revision>
  <dcterms:created xsi:type="dcterms:W3CDTF">2012-01-06T08:03:34Z</dcterms:created>
  <dcterms:modified xsi:type="dcterms:W3CDTF">2019-06-15T04:27:06Z</dcterms:modified>
</cp:coreProperties>
</file>