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60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5DCE68-52E5-4DDA-944A-BE9EB2611B91}" type="datetimeFigureOut">
              <a:rPr lang="ko-KR" altLang="en-US" smtClean="0"/>
              <a:pPr/>
              <a:t>2010-10-02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0340E-53E3-498C-9EBE-10041CE927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1CA5F-3637-471D-A664-5A2402405CBF}" type="datetimeFigureOut">
              <a:rPr lang="ko-KR" altLang="en-US" smtClean="0"/>
              <a:pPr/>
              <a:t>2010-10-02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06D90-8874-4925-90A1-9F95E3E17B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1CA5F-3637-471D-A664-5A2402405CBF}" type="datetimeFigureOut">
              <a:rPr lang="ko-KR" altLang="en-US" smtClean="0"/>
              <a:pPr/>
              <a:t>2010-10-02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06D90-8874-4925-90A1-9F95E3E17B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1CA5F-3637-471D-A664-5A2402405CBF}" type="datetimeFigureOut">
              <a:rPr lang="ko-KR" altLang="en-US" smtClean="0"/>
              <a:pPr/>
              <a:t>2010-10-02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06D90-8874-4925-90A1-9F95E3E17B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1CA5F-3637-471D-A664-5A2402405CBF}" type="datetimeFigureOut">
              <a:rPr lang="ko-KR" altLang="en-US" smtClean="0"/>
              <a:pPr/>
              <a:t>2010-10-02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06D90-8874-4925-90A1-9F95E3E17B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1CA5F-3637-471D-A664-5A2402405CBF}" type="datetimeFigureOut">
              <a:rPr lang="ko-KR" altLang="en-US" smtClean="0"/>
              <a:pPr/>
              <a:t>2010-10-02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06D90-8874-4925-90A1-9F95E3E17B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1CA5F-3637-471D-A664-5A2402405CBF}" type="datetimeFigureOut">
              <a:rPr lang="ko-KR" altLang="en-US" smtClean="0"/>
              <a:pPr/>
              <a:t>2010-10-02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06D90-8874-4925-90A1-9F95E3E17B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1CA5F-3637-471D-A664-5A2402405CBF}" type="datetimeFigureOut">
              <a:rPr lang="ko-KR" altLang="en-US" smtClean="0"/>
              <a:pPr/>
              <a:t>2010-10-02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06D90-8874-4925-90A1-9F95E3E17B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1CA5F-3637-471D-A664-5A2402405CBF}" type="datetimeFigureOut">
              <a:rPr lang="ko-KR" altLang="en-US" smtClean="0"/>
              <a:pPr/>
              <a:t>2010-10-02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06D90-8874-4925-90A1-9F95E3E17B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1CA5F-3637-471D-A664-5A2402405CBF}" type="datetimeFigureOut">
              <a:rPr lang="ko-KR" altLang="en-US" smtClean="0"/>
              <a:pPr/>
              <a:t>2010-10-02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06D90-8874-4925-90A1-9F95E3E17B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1CA5F-3637-471D-A664-5A2402405CBF}" type="datetimeFigureOut">
              <a:rPr lang="ko-KR" altLang="en-US" smtClean="0"/>
              <a:pPr/>
              <a:t>2010-10-02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06D90-8874-4925-90A1-9F95E3E17B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1CA5F-3637-471D-A664-5A2402405CBF}" type="datetimeFigureOut">
              <a:rPr lang="ko-KR" altLang="en-US" smtClean="0"/>
              <a:pPr/>
              <a:t>2010-10-02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06D90-8874-4925-90A1-9F95E3E17B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1CA5F-3637-471D-A664-5A2402405CBF}" type="datetimeFigureOut">
              <a:rPr lang="ko-KR" altLang="en-US" smtClean="0"/>
              <a:pPr/>
              <a:t>2010-10-02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06D90-8874-4925-90A1-9F95E3E17B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71472" y="571480"/>
            <a:ext cx="7772400" cy="1470025"/>
          </a:xfrm>
        </p:spPr>
        <p:txBody>
          <a:bodyPr/>
          <a:lstStyle/>
          <a:p>
            <a:r>
              <a:rPr lang="ko-KR" altLang="en-US" dirty="0" smtClean="0"/>
              <a:t>제 </a:t>
            </a:r>
            <a:r>
              <a:rPr lang="en-US" altLang="ko-KR" dirty="0" smtClean="0"/>
              <a:t>8</a:t>
            </a:r>
            <a:r>
              <a:rPr lang="ko-KR" altLang="en-US" dirty="0" smtClean="0"/>
              <a:t>장 이론적 기틀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4643446"/>
            <a:ext cx="7129490" cy="995354"/>
          </a:xfrm>
        </p:spPr>
        <p:txBody>
          <a:bodyPr/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정신전문</a:t>
            </a:r>
            <a:r>
              <a:rPr lang="en-US" altLang="ko-KR" dirty="0" smtClean="0">
                <a:solidFill>
                  <a:schemeClr val="tx1"/>
                </a:solidFill>
              </a:rPr>
              <a:t>4</a:t>
            </a:r>
            <a:r>
              <a:rPr lang="ko-KR" altLang="en-US" dirty="0" smtClean="0">
                <a:solidFill>
                  <a:schemeClr val="tx1"/>
                </a:solidFill>
              </a:rPr>
              <a:t>학기 강미라</a:t>
            </a:r>
            <a:r>
              <a:rPr lang="en-US" altLang="ko-KR" dirty="0" smtClean="0">
                <a:solidFill>
                  <a:schemeClr val="tx1"/>
                </a:solidFill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</a:rPr>
              <a:t>이혜숙</a:t>
            </a:r>
            <a:r>
              <a:rPr lang="en-US" altLang="ko-KR" dirty="0" smtClean="0">
                <a:solidFill>
                  <a:schemeClr val="tx1"/>
                </a:solidFill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</a:rPr>
              <a:t>임현정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개념지도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6" name="직사각형 5"/>
          <p:cNvSpPr/>
          <p:nvPr/>
        </p:nvSpPr>
        <p:spPr>
          <a:xfrm>
            <a:off x="928662" y="1714488"/>
            <a:ext cx="1500198" cy="571504"/>
          </a:xfrm>
          <a:prstGeom prst="rect">
            <a:avLst/>
          </a:prstGeom>
          <a:ln>
            <a:solidFill>
              <a:schemeClr val="tx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부모의</a:t>
            </a:r>
            <a:r>
              <a:rPr lang="en-US" altLang="ko-KR" dirty="0" smtClean="0"/>
              <a:t> </a:t>
            </a:r>
            <a:r>
              <a:rPr lang="ko-KR" altLang="en-US" dirty="0" smtClean="0"/>
              <a:t>수용성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857224" y="2786058"/>
            <a:ext cx="1500198" cy="571504"/>
          </a:xfrm>
          <a:prstGeom prst="rect">
            <a:avLst/>
          </a:prstGeom>
          <a:ln>
            <a:solidFill>
              <a:schemeClr val="tx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부모의 자율성</a:t>
            </a:r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857224" y="3786190"/>
            <a:ext cx="1500198" cy="571504"/>
          </a:xfrm>
          <a:prstGeom prst="rect">
            <a:avLst/>
          </a:prstGeom>
          <a:ln>
            <a:solidFill>
              <a:schemeClr val="tx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친구의 지지</a:t>
            </a:r>
            <a:endParaRPr lang="ko-KR" alt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928662" y="5000636"/>
            <a:ext cx="1500198" cy="571504"/>
          </a:xfrm>
          <a:prstGeom prst="rect">
            <a:avLst/>
          </a:prstGeom>
          <a:ln>
            <a:solidFill>
              <a:schemeClr val="tx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교사의 지지</a:t>
            </a:r>
            <a:endParaRPr lang="ko-KR" altLang="en-US" dirty="0"/>
          </a:p>
        </p:txBody>
      </p:sp>
      <p:sp>
        <p:nvSpPr>
          <p:cNvPr id="13" name="직사각형 12"/>
          <p:cNvSpPr/>
          <p:nvPr/>
        </p:nvSpPr>
        <p:spPr>
          <a:xfrm>
            <a:off x="3500430" y="2143116"/>
            <a:ext cx="1500198" cy="571504"/>
          </a:xfrm>
          <a:prstGeom prst="rect">
            <a:avLst/>
          </a:prstGeom>
          <a:ln>
            <a:solidFill>
              <a:schemeClr val="tx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가정에 대한 만족도</a:t>
            </a:r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3500430" y="4214818"/>
            <a:ext cx="1500198" cy="571504"/>
          </a:xfrm>
          <a:prstGeom prst="rect">
            <a:avLst/>
          </a:prstGeom>
          <a:ln>
            <a:solidFill>
              <a:schemeClr val="tx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학업 성취도</a:t>
            </a:r>
            <a:endParaRPr lang="ko-KR" altLang="en-US" dirty="0"/>
          </a:p>
        </p:txBody>
      </p:sp>
      <p:sp>
        <p:nvSpPr>
          <p:cNvPr id="15" name="직사각형 14"/>
          <p:cNvSpPr/>
          <p:nvPr/>
        </p:nvSpPr>
        <p:spPr>
          <a:xfrm>
            <a:off x="5715008" y="3214686"/>
            <a:ext cx="1143008" cy="571504"/>
          </a:xfrm>
          <a:prstGeom prst="rect">
            <a:avLst/>
          </a:prstGeom>
          <a:ln>
            <a:solidFill>
              <a:schemeClr val="tx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자아개념</a:t>
            </a:r>
            <a:endParaRPr lang="ko-KR" altLang="en-US" dirty="0"/>
          </a:p>
        </p:txBody>
      </p:sp>
      <p:sp>
        <p:nvSpPr>
          <p:cNvPr id="16" name="직사각형 15"/>
          <p:cNvSpPr/>
          <p:nvPr/>
        </p:nvSpPr>
        <p:spPr>
          <a:xfrm>
            <a:off x="7572396" y="3214686"/>
            <a:ext cx="1143008" cy="571504"/>
          </a:xfrm>
          <a:prstGeom prst="rect">
            <a:avLst/>
          </a:prstGeom>
          <a:ln>
            <a:solidFill>
              <a:schemeClr val="tx2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학교적응</a:t>
            </a:r>
            <a:endParaRPr lang="ko-KR" altLang="en-US" dirty="0"/>
          </a:p>
        </p:txBody>
      </p:sp>
      <p:cxnSp>
        <p:nvCxnSpPr>
          <p:cNvPr id="18" name="직선 화살표 연결선 17"/>
          <p:cNvCxnSpPr/>
          <p:nvPr/>
        </p:nvCxnSpPr>
        <p:spPr>
          <a:xfrm>
            <a:off x="2643174" y="2071678"/>
            <a:ext cx="571504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화살표 연결선 19"/>
          <p:cNvCxnSpPr/>
          <p:nvPr/>
        </p:nvCxnSpPr>
        <p:spPr>
          <a:xfrm flipV="1">
            <a:off x="2643174" y="2571744"/>
            <a:ext cx="642942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화살표 연결선 21"/>
          <p:cNvCxnSpPr/>
          <p:nvPr/>
        </p:nvCxnSpPr>
        <p:spPr>
          <a:xfrm>
            <a:off x="2428860" y="4071942"/>
            <a:ext cx="85725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화살표 연결선 23"/>
          <p:cNvCxnSpPr/>
          <p:nvPr/>
        </p:nvCxnSpPr>
        <p:spPr>
          <a:xfrm flipV="1">
            <a:off x="2571736" y="4572008"/>
            <a:ext cx="785818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화살표 연결선 25"/>
          <p:cNvCxnSpPr/>
          <p:nvPr/>
        </p:nvCxnSpPr>
        <p:spPr>
          <a:xfrm>
            <a:off x="5000628" y="2571744"/>
            <a:ext cx="85725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화살표 연결선 27"/>
          <p:cNvCxnSpPr/>
          <p:nvPr/>
        </p:nvCxnSpPr>
        <p:spPr>
          <a:xfrm>
            <a:off x="5000628" y="2571744"/>
            <a:ext cx="2428892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화살표 연결선 29"/>
          <p:cNvCxnSpPr/>
          <p:nvPr/>
        </p:nvCxnSpPr>
        <p:spPr>
          <a:xfrm flipV="1">
            <a:off x="5214942" y="3929066"/>
            <a:ext cx="785818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화살표 연결선 31"/>
          <p:cNvCxnSpPr/>
          <p:nvPr/>
        </p:nvCxnSpPr>
        <p:spPr>
          <a:xfrm flipV="1">
            <a:off x="5214942" y="3714752"/>
            <a:ext cx="2214578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화살표 연결선 35"/>
          <p:cNvCxnSpPr/>
          <p:nvPr/>
        </p:nvCxnSpPr>
        <p:spPr>
          <a:xfrm rot="5400000">
            <a:off x="3536149" y="3464719"/>
            <a:ext cx="135732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 smtClean="0"/>
              <a:t>방경숙</a:t>
            </a:r>
            <a:r>
              <a:rPr lang="en-US" altLang="ko-KR" sz="2400" dirty="0" smtClean="0"/>
              <a:t>(2000)</a:t>
            </a:r>
            <a:r>
              <a:rPr lang="ko-KR" altLang="en-US" sz="2400" dirty="0" smtClean="0"/>
              <a:t> 영아기 어머니역할 교육 프로그램이 모아상호작용과 영아발달에 미치는 효과의 이론적 기틀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/>
              <a:t>        </a:t>
            </a:r>
            <a:r>
              <a:rPr lang="ko-KR" altLang="en-US" sz="2000" dirty="0" smtClean="0"/>
              <a:t>어머니</a:t>
            </a: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  </a:t>
            </a:r>
            <a:r>
              <a:rPr lang="en-US" altLang="ko-KR" sz="1800" dirty="0" smtClean="0"/>
              <a:t>* </a:t>
            </a:r>
            <a:r>
              <a:rPr lang="ko-KR" altLang="en-US" sz="1800" dirty="0" smtClean="0"/>
              <a:t>모아 상호작용 능력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영아의 신호에 대한 민감성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err="1" smtClean="0"/>
              <a:t>불편감에</a:t>
            </a:r>
            <a:r>
              <a:rPr lang="ko-KR" altLang="en-US" sz="1800" dirty="0" smtClean="0"/>
              <a:t> 대한 반응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인지적 성장촉진 행위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 smtClean="0"/>
              <a:t>   *  </a:t>
            </a:r>
            <a:r>
              <a:rPr lang="ko-KR" altLang="en-US" sz="1800" dirty="0" smtClean="0"/>
              <a:t>양육환경 조성능력</a:t>
            </a:r>
            <a:endParaRPr lang="en-US" altLang="ko-KR" sz="1800" dirty="0" smtClean="0"/>
          </a:p>
        </p:txBody>
      </p:sp>
      <p:sp>
        <p:nvSpPr>
          <p:cNvPr id="4" name="직사각형 3"/>
          <p:cNvSpPr/>
          <p:nvPr/>
        </p:nvSpPr>
        <p:spPr>
          <a:xfrm>
            <a:off x="642910" y="1643050"/>
            <a:ext cx="3071834" cy="21431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642910" y="4000504"/>
            <a:ext cx="1143008" cy="571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>
                <a:solidFill>
                  <a:schemeClr val="tx1"/>
                </a:solidFill>
              </a:rPr>
              <a:t>영아기질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1400" dirty="0" smtClean="0">
                <a:solidFill>
                  <a:schemeClr val="tx1"/>
                </a:solidFill>
              </a:rPr>
              <a:t>사회적지지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000100" y="4929198"/>
            <a:ext cx="2571768" cy="12144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영아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* </a:t>
            </a:r>
            <a:r>
              <a:rPr lang="ko-KR" altLang="en-US" dirty="0" smtClean="0">
                <a:solidFill>
                  <a:schemeClr val="tx1"/>
                </a:solidFill>
              </a:rPr>
              <a:t>상호작용능력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ctr">
              <a:buFontTx/>
              <a:buChar char="-"/>
            </a:pPr>
            <a:r>
              <a:rPr lang="ko-KR" altLang="en-US" dirty="0" smtClean="0">
                <a:solidFill>
                  <a:schemeClr val="tx1"/>
                </a:solidFill>
              </a:rPr>
              <a:t> 신호의 명확성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ctr">
              <a:buFontTx/>
              <a:buChar char="-"/>
            </a:pP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</a:rPr>
              <a:t>어머니에 대한 반응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6572264" y="2143116"/>
            <a:ext cx="1928826" cy="14287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어머니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ctr">
              <a:buFont typeface="Arial" charset="0"/>
              <a:buChar char="•"/>
            </a:pPr>
            <a:r>
              <a:rPr lang="ko-KR" altLang="en-US" dirty="0" smtClean="0">
                <a:solidFill>
                  <a:schemeClr val="tx1"/>
                </a:solidFill>
              </a:rPr>
              <a:t>모아 상호작용 능력 향상</a:t>
            </a:r>
            <a:endParaRPr lang="en-US" altLang="ko-KR" dirty="0" err="1" smtClean="0">
              <a:solidFill>
                <a:schemeClr val="tx1"/>
              </a:solidFill>
            </a:endParaRPr>
          </a:p>
          <a:p>
            <a:pPr algn="ctr">
              <a:buFont typeface="Arial" charset="0"/>
              <a:buChar char="•"/>
            </a:pP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</a:rPr>
              <a:t>양육환경 조성능력 향상</a:t>
            </a:r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6715140" y="4572008"/>
            <a:ext cx="1857388" cy="13573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영아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ctr">
              <a:buFont typeface="Arial" charset="0"/>
              <a:buChar char="•"/>
            </a:pPr>
            <a:r>
              <a:rPr lang="ko-KR" altLang="en-US" dirty="0" smtClean="0">
                <a:solidFill>
                  <a:schemeClr val="tx1"/>
                </a:solidFill>
              </a:rPr>
              <a:t> 상호작용능력 향상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ctr">
              <a:buFont typeface="Arial" charset="0"/>
              <a:buChar char="•"/>
            </a:pPr>
            <a:r>
              <a:rPr lang="ko-KR" altLang="en-US" dirty="0" smtClean="0">
                <a:solidFill>
                  <a:schemeClr val="tx1"/>
                </a:solidFill>
              </a:rPr>
              <a:t> 발달증진</a:t>
            </a:r>
            <a:endParaRPr lang="ko-KR" altLang="en-US" dirty="0"/>
          </a:p>
        </p:txBody>
      </p:sp>
      <p:cxnSp>
        <p:nvCxnSpPr>
          <p:cNvPr id="16" name="직선 화살표 연결선 15"/>
          <p:cNvCxnSpPr/>
          <p:nvPr/>
        </p:nvCxnSpPr>
        <p:spPr>
          <a:xfrm rot="5400000">
            <a:off x="1643042" y="4357694"/>
            <a:ext cx="1000132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화살표 연결선 17"/>
          <p:cNvCxnSpPr>
            <a:stCxn id="5" idx="3"/>
          </p:cNvCxnSpPr>
          <p:nvPr/>
        </p:nvCxnSpPr>
        <p:spPr>
          <a:xfrm>
            <a:off x="1785918" y="4286256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화살표 연결선 20"/>
          <p:cNvCxnSpPr/>
          <p:nvPr/>
        </p:nvCxnSpPr>
        <p:spPr>
          <a:xfrm>
            <a:off x="3786182" y="3214686"/>
            <a:ext cx="271464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화살표 연결선 24"/>
          <p:cNvCxnSpPr>
            <a:stCxn id="6" idx="3"/>
          </p:cNvCxnSpPr>
          <p:nvPr/>
        </p:nvCxnSpPr>
        <p:spPr>
          <a:xfrm flipV="1">
            <a:off x="3571868" y="5500702"/>
            <a:ext cx="3071834" cy="3571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화살표 연결선 27"/>
          <p:cNvCxnSpPr/>
          <p:nvPr/>
        </p:nvCxnSpPr>
        <p:spPr>
          <a:xfrm rot="16200000" flipH="1">
            <a:off x="7108050" y="4036223"/>
            <a:ext cx="928695" cy="2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타원 30"/>
          <p:cNvSpPr/>
          <p:nvPr/>
        </p:nvSpPr>
        <p:spPr>
          <a:xfrm>
            <a:off x="4071934" y="1357298"/>
            <a:ext cx="1714512" cy="107157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 smtClean="0">
                <a:solidFill>
                  <a:schemeClr val="tx1"/>
                </a:solidFill>
              </a:rPr>
              <a:t>영아어머니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1600" dirty="0" smtClean="0">
                <a:solidFill>
                  <a:schemeClr val="tx1"/>
                </a:solidFill>
              </a:rPr>
              <a:t>역할교육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1600" dirty="0" smtClean="0">
                <a:solidFill>
                  <a:schemeClr val="tx1"/>
                </a:solidFill>
              </a:rPr>
              <a:t>프로그램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cxnSp>
        <p:nvCxnSpPr>
          <p:cNvPr id="39" name="직선 화살표 연결선 38"/>
          <p:cNvCxnSpPr/>
          <p:nvPr/>
        </p:nvCxnSpPr>
        <p:spPr>
          <a:xfrm rot="5400000">
            <a:off x="4750595" y="2821777"/>
            <a:ext cx="50006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smtClean="0"/>
              <a:t>김정은</a:t>
            </a:r>
            <a:r>
              <a:rPr lang="en-US" altLang="ko-KR" sz="2800" dirty="0" smtClean="0"/>
              <a:t>(2001) </a:t>
            </a:r>
            <a:r>
              <a:rPr lang="ko-KR" altLang="en-US" sz="2800" dirty="0" smtClean="0"/>
              <a:t>임상간호사의 역할개념양상과 </a:t>
            </a:r>
            <a:r>
              <a:rPr lang="ko-KR" altLang="en-US" sz="2800" dirty="0" err="1" smtClean="0"/>
              <a:t>간호직</a:t>
            </a:r>
            <a:r>
              <a:rPr lang="ko-KR" altLang="en-US" sz="2800" dirty="0" smtClean="0"/>
              <a:t> 몰입에 관한 연구의 </a:t>
            </a:r>
            <a:r>
              <a:rPr lang="ko-KR" altLang="en-US" sz="2800" dirty="0" err="1" smtClean="0"/>
              <a:t>개념틀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483113"/>
          </a:xfrm>
        </p:spPr>
        <p:txBody>
          <a:bodyPr/>
          <a:lstStyle/>
          <a:p>
            <a:pPr>
              <a:buNone/>
            </a:pPr>
            <a:r>
              <a:rPr lang="en-US" altLang="ko-KR" dirty="0" smtClean="0"/>
              <a:t>-</a:t>
            </a:r>
            <a:endParaRPr lang="ko-KR" altLang="en-US" dirty="0"/>
          </a:p>
        </p:txBody>
      </p:sp>
      <p:sp>
        <p:nvSpPr>
          <p:cNvPr id="4" name="모서리가 둥근 직사각형 3"/>
          <p:cNvSpPr/>
          <p:nvPr/>
        </p:nvSpPr>
        <p:spPr>
          <a:xfrm>
            <a:off x="1571604" y="2143116"/>
            <a:ext cx="1571636" cy="2786082"/>
          </a:xfrm>
          <a:prstGeom prst="round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일반적 특성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나이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결혼상태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근무경력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종교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근무부서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교육상태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직위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급여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4500562" y="1714488"/>
            <a:ext cx="2000264" cy="1857388"/>
          </a:xfrm>
          <a:prstGeom prst="round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역할개념 양상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전문적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봉사적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관료적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4572000" y="4000504"/>
            <a:ext cx="2000264" cy="2000264"/>
          </a:xfrm>
          <a:prstGeom prst="round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간호 직 몰입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가치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태도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계속 근무 의지</a:t>
            </a:r>
            <a:endParaRPr lang="en-US" altLang="ko-KR" dirty="0" smtClean="0">
              <a:solidFill>
                <a:schemeClr val="tx1"/>
              </a:solidFill>
            </a:endParaRPr>
          </a:p>
        </p:txBody>
      </p:sp>
      <p:cxnSp>
        <p:nvCxnSpPr>
          <p:cNvPr id="14" name="직선 연결선 13"/>
          <p:cNvCxnSpPr/>
          <p:nvPr/>
        </p:nvCxnSpPr>
        <p:spPr>
          <a:xfrm>
            <a:off x="1571604" y="2571744"/>
            <a:ext cx="150019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/>
          <p:nvPr/>
        </p:nvCxnSpPr>
        <p:spPr>
          <a:xfrm>
            <a:off x="4500562" y="2285992"/>
            <a:ext cx="192882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/>
          <p:cNvCxnSpPr/>
          <p:nvPr/>
        </p:nvCxnSpPr>
        <p:spPr>
          <a:xfrm>
            <a:off x="4572000" y="4714884"/>
            <a:ext cx="200026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화살표 연결선 21"/>
          <p:cNvCxnSpPr/>
          <p:nvPr/>
        </p:nvCxnSpPr>
        <p:spPr>
          <a:xfrm flipV="1">
            <a:off x="3428992" y="2928934"/>
            <a:ext cx="714380" cy="42862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화살표 연결선 23"/>
          <p:cNvCxnSpPr/>
          <p:nvPr/>
        </p:nvCxnSpPr>
        <p:spPr>
          <a:xfrm rot="16200000" flipH="1">
            <a:off x="3286116" y="4000504"/>
            <a:ext cx="1143008" cy="10001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화살표 연결선 25"/>
          <p:cNvCxnSpPr/>
          <p:nvPr/>
        </p:nvCxnSpPr>
        <p:spPr>
          <a:xfrm rot="5400000">
            <a:off x="5428462" y="3786190"/>
            <a:ext cx="286546" cy="79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smtClean="0"/>
              <a:t>김정애</a:t>
            </a:r>
            <a:r>
              <a:rPr lang="en-US" altLang="ko-KR" sz="2800" dirty="0" smtClean="0"/>
              <a:t>(2000)</a:t>
            </a:r>
            <a:r>
              <a:rPr lang="ko-KR" altLang="en-US" sz="2800" dirty="0" smtClean="0"/>
              <a:t>간호과정 임상적용을 위한 지식관리시스템 개발 연구의 이론적 기틀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간호과정 지식관리의 이론적 기틀</a:t>
            </a:r>
            <a:r>
              <a:rPr lang="en-US" altLang="ko-KR" dirty="0" smtClean="0"/>
              <a:t>  </a:t>
            </a:r>
          </a:p>
          <a:p>
            <a:pPr>
              <a:buNone/>
            </a:pPr>
            <a:r>
              <a:rPr lang="en-US" altLang="ko-KR" dirty="0" smtClean="0"/>
              <a:t>                   </a:t>
            </a:r>
            <a:r>
              <a:rPr lang="ko-KR" altLang="en-US" dirty="0" smtClean="0"/>
              <a:t>지식관리시스템</a:t>
            </a:r>
            <a:endParaRPr lang="ko-KR" altLang="en-US" dirty="0"/>
          </a:p>
        </p:txBody>
      </p:sp>
      <p:sp>
        <p:nvSpPr>
          <p:cNvPr id="6" name="원통 5"/>
          <p:cNvSpPr/>
          <p:nvPr/>
        </p:nvSpPr>
        <p:spPr>
          <a:xfrm>
            <a:off x="2643174" y="2143116"/>
            <a:ext cx="4143404" cy="3857652"/>
          </a:xfrm>
          <a:prstGeom prst="can">
            <a:avLst>
              <a:gd name="adj" fmla="val 2893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24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2400" dirty="0" smtClean="0">
                <a:solidFill>
                  <a:schemeClr val="tx1"/>
                </a:solidFill>
              </a:rPr>
              <a:t>간호진단 규칙</a:t>
            </a:r>
            <a:endParaRPr lang="en-US" altLang="ko-KR" sz="24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2000" dirty="0" smtClean="0">
                <a:solidFill>
                  <a:schemeClr val="tx1"/>
                </a:solidFill>
              </a:rPr>
              <a:t>지식 저장소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2000" dirty="0" smtClean="0">
                <a:solidFill>
                  <a:schemeClr val="tx1"/>
                </a:solidFill>
              </a:rPr>
              <a:t>환자특성</a:t>
            </a:r>
            <a:r>
              <a:rPr lang="en-US" altLang="ko-KR" sz="2000" dirty="0" smtClean="0">
                <a:solidFill>
                  <a:schemeClr val="tx1"/>
                </a:solidFill>
              </a:rPr>
              <a:t>/</a:t>
            </a:r>
            <a:r>
              <a:rPr lang="ko-KR" altLang="en-US" sz="2000" dirty="0" smtClean="0">
                <a:solidFill>
                  <a:schemeClr val="tx1"/>
                </a:solidFill>
              </a:rPr>
              <a:t>관련요인</a:t>
            </a:r>
            <a:r>
              <a:rPr lang="en-US" altLang="ko-KR" sz="2000" dirty="0" smtClean="0">
                <a:solidFill>
                  <a:schemeClr val="tx1"/>
                </a:solidFill>
              </a:rPr>
              <a:t>, NANDA</a:t>
            </a:r>
            <a:r>
              <a:rPr lang="ko-KR" altLang="en-US" sz="2000" dirty="0" smtClean="0">
                <a:solidFill>
                  <a:schemeClr val="tx1"/>
                </a:solidFill>
              </a:rPr>
              <a:t>간호진단 간호진단규칙</a:t>
            </a:r>
            <a:r>
              <a:rPr lang="en-US" altLang="ko-KR" sz="2000" dirty="0" smtClean="0">
                <a:solidFill>
                  <a:schemeClr val="tx1"/>
                </a:solidFill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</a:rPr>
              <a:t>간호중재분류</a:t>
            </a:r>
            <a:r>
              <a:rPr lang="en-US" altLang="ko-KR" sz="2000" dirty="0" smtClean="0">
                <a:solidFill>
                  <a:schemeClr val="tx1"/>
                </a:solidFill>
              </a:rPr>
              <a:t>(NIC) </a:t>
            </a:r>
            <a:r>
              <a:rPr lang="ko-KR" altLang="en-US" sz="2000" dirty="0" smtClean="0">
                <a:solidFill>
                  <a:schemeClr val="tx1"/>
                </a:solidFill>
              </a:rPr>
              <a:t>간호결과분류</a:t>
            </a:r>
            <a:r>
              <a:rPr lang="en-US" altLang="ko-KR" sz="2000" dirty="0" smtClean="0">
                <a:solidFill>
                  <a:schemeClr val="tx1"/>
                </a:solidFill>
              </a:rPr>
              <a:t>(NOC)</a:t>
            </a:r>
          </a:p>
          <a:p>
            <a:pPr algn="ctr"/>
            <a:r>
              <a:rPr lang="ko-KR" altLang="en-US" sz="2000" dirty="0" smtClean="0">
                <a:solidFill>
                  <a:schemeClr val="tx1"/>
                </a:solidFill>
              </a:rPr>
              <a:t>환자특성</a:t>
            </a:r>
            <a:r>
              <a:rPr lang="en-US" altLang="ko-KR" sz="2000" dirty="0" smtClean="0">
                <a:solidFill>
                  <a:schemeClr val="tx1"/>
                </a:solidFill>
              </a:rPr>
              <a:t>/</a:t>
            </a:r>
            <a:r>
              <a:rPr lang="ko-KR" altLang="en-US" sz="2000" dirty="0" smtClean="0">
                <a:solidFill>
                  <a:schemeClr val="tx1"/>
                </a:solidFill>
              </a:rPr>
              <a:t>관련요인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3714744" y="3571876"/>
            <a:ext cx="2071702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/>
        </p:nvSpPr>
        <p:spPr>
          <a:xfrm>
            <a:off x="3929058" y="4000504"/>
            <a:ext cx="1571636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3643306" y="5214950"/>
            <a:ext cx="2214578" cy="285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000" dirty="0" smtClean="0"/>
              <a:t>1. </a:t>
            </a:r>
            <a:r>
              <a:rPr lang="ko-KR" altLang="en-US" sz="4000" dirty="0" smtClean="0"/>
              <a:t>이론적 기틀의 구성요소</a:t>
            </a:r>
            <a:endParaRPr lang="ko-KR" altLang="en-US" sz="4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arenR"/>
            </a:pPr>
            <a:r>
              <a:rPr lang="ko-KR" altLang="en-US" dirty="0" smtClean="0"/>
              <a:t>개념</a:t>
            </a:r>
            <a:endParaRPr lang="en-US" altLang="ko-KR" dirty="0" smtClean="0"/>
          </a:p>
          <a:p>
            <a:pPr marL="514350" indent="-514350">
              <a:buNone/>
            </a:pPr>
            <a:r>
              <a:rPr lang="ko-KR" altLang="en-US" sz="2400" dirty="0" smtClean="0"/>
              <a:t>개념</a:t>
            </a:r>
            <a:r>
              <a:rPr lang="en-US" altLang="ko-KR" sz="2400" dirty="0" smtClean="0"/>
              <a:t>concept</a:t>
            </a:r>
          </a:p>
          <a:p>
            <a:pPr marL="514350" indent="-514350">
              <a:buNone/>
            </a:pPr>
            <a:r>
              <a:rPr lang="en-US" altLang="ko-KR" dirty="0" smtClean="0"/>
              <a:t>- </a:t>
            </a:r>
            <a:r>
              <a:rPr lang="ko-KR" altLang="en-US" sz="2400" dirty="0" smtClean="0"/>
              <a:t>이론이나 명제를 구성하는 가장 기본적인 구성단위</a:t>
            </a:r>
            <a:endParaRPr lang="en-US" altLang="ko-KR" sz="2400" dirty="0" smtClean="0"/>
          </a:p>
          <a:p>
            <a:pPr marL="514350" indent="-514350">
              <a:buNone/>
            </a:pPr>
            <a:r>
              <a:rPr lang="en-US" altLang="ko-KR" sz="2400" dirty="0" smtClean="0"/>
              <a:t>- </a:t>
            </a:r>
            <a:r>
              <a:rPr lang="ko-KR" altLang="en-US" sz="2400" dirty="0" smtClean="0"/>
              <a:t>사물이나 현상을 추상적으로 설명하고 명명한 용어</a:t>
            </a:r>
            <a:endParaRPr lang="en-US" altLang="ko-KR" sz="2400" dirty="0" smtClean="0"/>
          </a:p>
          <a:p>
            <a:pPr marL="514350" indent="-514350">
              <a:buNone/>
            </a:pPr>
            <a:r>
              <a:rPr lang="en-US" altLang="ko-KR" sz="2400" dirty="0" smtClean="0"/>
              <a:t>- </a:t>
            </a:r>
            <a:r>
              <a:rPr lang="ko-KR" altLang="en-US" sz="2400" dirty="0" smtClean="0"/>
              <a:t>집을 짓는 벽돌과 같은 역할</a:t>
            </a:r>
            <a:endParaRPr lang="en-US" altLang="ko-KR" sz="2400" dirty="0" smtClean="0"/>
          </a:p>
          <a:p>
            <a:pPr marL="514350" indent="-514350">
              <a:buNone/>
            </a:pPr>
            <a:r>
              <a:rPr lang="ko-KR" altLang="en-US" sz="2400" dirty="0" smtClean="0"/>
              <a:t>변수 </a:t>
            </a:r>
            <a:r>
              <a:rPr lang="en-US" altLang="ko-KR" sz="2400" dirty="0" smtClean="0"/>
              <a:t>variable</a:t>
            </a:r>
          </a:p>
          <a:p>
            <a:pPr marL="514350" indent="-514350">
              <a:buNone/>
            </a:pPr>
            <a:r>
              <a:rPr lang="en-US" altLang="ko-KR" sz="2400" dirty="0" smtClean="0"/>
              <a:t>- </a:t>
            </a:r>
            <a:r>
              <a:rPr lang="ko-KR" altLang="en-US" sz="2400" dirty="0" smtClean="0"/>
              <a:t>추상적인 개념을 측정 가능한 수준으로 구체화</a:t>
            </a:r>
            <a:endParaRPr lang="en-US" altLang="ko-KR" sz="2400" dirty="0" smtClean="0"/>
          </a:p>
          <a:p>
            <a:pPr marL="514350" indent="-514350">
              <a:buNone/>
            </a:pPr>
            <a:r>
              <a:rPr lang="en-US" altLang="ko-KR" sz="2400" dirty="0" smtClean="0"/>
              <a:t>- </a:t>
            </a:r>
            <a:r>
              <a:rPr lang="ko-KR" altLang="en-US" sz="2400" dirty="0" smtClean="0"/>
              <a:t>숫자 값을 가지며 통계자료로 이용 가능</a:t>
            </a:r>
            <a:endParaRPr lang="en-US" altLang="ko-KR" sz="2400" dirty="0" smtClean="0"/>
          </a:p>
          <a:p>
            <a:pPr marL="514350" indent="-514350">
              <a:buNone/>
            </a:pPr>
            <a:r>
              <a:rPr lang="en-US" altLang="ko-KR" sz="2400" dirty="0" smtClean="0"/>
              <a:t>- </a:t>
            </a:r>
            <a:r>
              <a:rPr lang="ko-KR" altLang="en-US" sz="2400" dirty="0" smtClean="0"/>
              <a:t>예</a:t>
            </a:r>
            <a:r>
              <a:rPr lang="en-US" altLang="ko-KR" sz="2400" dirty="0" smtClean="0"/>
              <a:t>&gt; </a:t>
            </a:r>
            <a:r>
              <a:rPr lang="ko-KR" altLang="en-US" sz="2400" dirty="0" smtClean="0"/>
              <a:t>불안</a:t>
            </a:r>
            <a:r>
              <a:rPr lang="en-US" altLang="ko-KR" sz="2400" dirty="0" smtClean="0"/>
              <a:t>-&gt; </a:t>
            </a:r>
            <a:r>
              <a:rPr lang="ko-KR" altLang="en-US" sz="2400" dirty="0" smtClean="0"/>
              <a:t>손가락에 주는 힘의 세기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손바닥에 분비되는 땀의 양</a:t>
            </a:r>
            <a:endParaRPr lang="en-US" altLang="ko-KR" sz="2400" dirty="0" smtClean="0"/>
          </a:p>
          <a:p>
            <a:pPr marL="514350" indent="-514350">
              <a:buNone/>
            </a:pPr>
            <a:r>
              <a:rPr lang="ko-KR" altLang="en-US" sz="2400" dirty="0" smtClean="0"/>
              <a:t>조작화</a:t>
            </a:r>
            <a:endParaRPr lang="en-US" altLang="ko-KR" sz="2400" dirty="0" smtClean="0"/>
          </a:p>
          <a:p>
            <a:pPr marL="514350" indent="-514350">
              <a:buNone/>
            </a:pPr>
            <a:r>
              <a:rPr lang="en-US" altLang="ko-KR" sz="2600" dirty="0" smtClean="0"/>
              <a:t>- </a:t>
            </a:r>
            <a:r>
              <a:rPr lang="ko-KR" altLang="en-US" sz="2400" dirty="0" smtClean="0"/>
              <a:t>연구개념들을 구체화하는 것으로 신뢰도와 타당도가 검증된 측정도구를 사용하여 변수수준으로 정량화</a:t>
            </a:r>
            <a:endParaRPr lang="ko-KR" alt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000" dirty="0" smtClean="0"/>
              <a:t>1. </a:t>
            </a:r>
            <a:r>
              <a:rPr lang="ko-KR" altLang="en-US" sz="4000" dirty="0" smtClean="0"/>
              <a:t>이론적 기틀의 구성요소</a:t>
            </a:r>
            <a:endParaRPr lang="ko-KR" altLang="en-US" sz="4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altLang="ko-KR" sz="2800" dirty="0" smtClean="0"/>
              <a:t>2) </a:t>
            </a:r>
            <a:r>
              <a:rPr lang="ko-KR" altLang="en-US" sz="2800" dirty="0" smtClean="0"/>
              <a:t>명제</a:t>
            </a:r>
            <a:endParaRPr lang="en-US" altLang="ko-KR" sz="2800" dirty="0" smtClean="0"/>
          </a:p>
          <a:p>
            <a:pPr>
              <a:buNone/>
            </a:pPr>
            <a:r>
              <a:rPr lang="en-US" altLang="ko-KR" sz="2800" dirty="0" smtClean="0"/>
              <a:t>- </a:t>
            </a:r>
            <a:r>
              <a:rPr lang="ko-KR" altLang="en-US" sz="2800" dirty="0" smtClean="0"/>
              <a:t>과학적 </a:t>
            </a:r>
            <a:r>
              <a:rPr lang="ko-KR" altLang="en-US" sz="2800" dirty="0"/>
              <a:t>집</a:t>
            </a:r>
            <a:r>
              <a:rPr lang="ko-KR" altLang="en-US" sz="2800" dirty="0" smtClean="0"/>
              <a:t>합으로서 개념과 개념 사이에 존재하는 논리적인 관계에 대한 진술</a:t>
            </a:r>
            <a:endParaRPr lang="en-US" altLang="ko-KR" sz="2800" dirty="0" smtClean="0"/>
          </a:p>
          <a:p>
            <a:pPr>
              <a:buFontTx/>
              <a:buChar char="-"/>
            </a:pPr>
            <a:r>
              <a:rPr lang="ko-KR" altLang="en-US" sz="2800" dirty="0" smtClean="0"/>
              <a:t>예</a:t>
            </a:r>
            <a:r>
              <a:rPr lang="en-US" altLang="ko-KR" sz="2800" dirty="0" smtClean="0"/>
              <a:t>&gt; </a:t>
            </a:r>
            <a:r>
              <a:rPr lang="ko-KR" altLang="en-US" sz="2800" dirty="0" smtClean="0">
                <a:solidFill>
                  <a:schemeClr val="tx2"/>
                </a:solidFill>
              </a:rPr>
              <a:t>불안</a:t>
            </a:r>
            <a:r>
              <a:rPr lang="ko-KR" altLang="en-US" sz="2800" dirty="0" smtClean="0"/>
              <a:t>과 </a:t>
            </a:r>
            <a:r>
              <a:rPr lang="ko-KR" altLang="en-US" sz="2800" dirty="0" smtClean="0">
                <a:solidFill>
                  <a:schemeClr val="tx2"/>
                </a:solidFill>
              </a:rPr>
              <a:t>수면</a:t>
            </a:r>
            <a:r>
              <a:rPr lang="ko-KR" altLang="en-US" sz="2800" dirty="0" smtClean="0"/>
              <a:t>장애와의 관계 </a:t>
            </a:r>
            <a:r>
              <a:rPr lang="en-US" altLang="ko-KR" sz="2800" dirty="0" smtClean="0"/>
              <a:t>-&gt; </a:t>
            </a:r>
            <a:r>
              <a:rPr lang="ko-KR" altLang="en-US" sz="2800" dirty="0" smtClean="0"/>
              <a:t>불안이 높을수록 수면시간이 감소할 것이다</a:t>
            </a:r>
            <a:endParaRPr lang="en-US" altLang="ko-KR" sz="2800" dirty="0" smtClean="0"/>
          </a:p>
          <a:p>
            <a:pPr>
              <a:buNone/>
            </a:pPr>
            <a:r>
              <a:rPr lang="en-US" altLang="ko-KR" sz="2800" dirty="0" smtClean="0"/>
              <a:t>3) </a:t>
            </a:r>
            <a:r>
              <a:rPr lang="ko-KR" altLang="en-US" sz="2800" dirty="0" smtClean="0"/>
              <a:t>이론</a:t>
            </a:r>
            <a:endParaRPr lang="en-US" altLang="ko-KR" sz="2800" dirty="0" smtClean="0"/>
          </a:p>
          <a:p>
            <a:pPr>
              <a:buFontTx/>
              <a:buChar char="-"/>
            </a:pPr>
            <a:r>
              <a:rPr lang="ko-KR" altLang="en-US" sz="2800" dirty="0" smtClean="0"/>
              <a:t>예측과 통제에 유용한 가설을 세우는데 관련된 개념들의 집합</a:t>
            </a:r>
            <a:endParaRPr lang="en-US" altLang="ko-KR" sz="2800" dirty="0" smtClean="0"/>
          </a:p>
          <a:p>
            <a:pPr>
              <a:buFontTx/>
              <a:buChar char="-"/>
            </a:pP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000" dirty="0" smtClean="0"/>
              <a:t>1. </a:t>
            </a:r>
            <a:r>
              <a:rPr lang="ko-KR" altLang="en-US" sz="4000" dirty="0" smtClean="0"/>
              <a:t>이론적 기틀의 구성요소</a:t>
            </a:r>
            <a:endParaRPr lang="ko-KR" altLang="en-US" sz="4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ko-KR" sz="2000" dirty="0" smtClean="0">
                <a:solidFill>
                  <a:schemeClr val="tx2"/>
                </a:solidFill>
              </a:rPr>
              <a:t>* </a:t>
            </a:r>
            <a:r>
              <a:rPr lang="ko-KR" altLang="en-US" sz="2400" dirty="0" smtClean="0">
                <a:solidFill>
                  <a:schemeClr val="tx2"/>
                </a:solidFill>
              </a:rPr>
              <a:t>개념</a:t>
            </a:r>
            <a:r>
              <a:rPr lang="en-US" altLang="ko-KR" sz="2400" dirty="0" smtClean="0">
                <a:solidFill>
                  <a:schemeClr val="tx2"/>
                </a:solidFill>
              </a:rPr>
              <a:t>, </a:t>
            </a:r>
            <a:r>
              <a:rPr lang="ko-KR" altLang="en-US" sz="2400" dirty="0" smtClean="0">
                <a:solidFill>
                  <a:schemeClr val="tx2"/>
                </a:solidFill>
              </a:rPr>
              <a:t>명제</a:t>
            </a:r>
            <a:r>
              <a:rPr lang="en-US" altLang="ko-KR" sz="2400" dirty="0" smtClean="0">
                <a:solidFill>
                  <a:schemeClr val="tx2"/>
                </a:solidFill>
              </a:rPr>
              <a:t>, </a:t>
            </a:r>
            <a:r>
              <a:rPr lang="ko-KR" altLang="en-US" sz="2400" dirty="0" smtClean="0">
                <a:solidFill>
                  <a:schemeClr val="tx2"/>
                </a:solidFill>
              </a:rPr>
              <a:t>이론의 관계 </a:t>
            </a:r>
            <a:r>
              <a:rPr lang="en-US" altLang="ko-KR" sz="2400" dirty="0" smtClean="0">
                <a:solidFill>
                  <a:schemeClr val="tx2"/>
                </a:solidFill>
              </a:rPr>
              <a:t>: Maslow</a:t>
            </a:r>
            <a:r>
              <a:rPr lang="ko-KR" altLang="en-US" sz="2400" dirty="0" smtClean="0">
                <a:solidFill>
                  <a:schemeClr val="tx2"/>
                </a:solidFill>
              </a:rPr>
              <a:t>의</a:t>
            </a:r>
            <a:r>
              <a:rPr lang="en-US" altLang="ko-KR" sz="2400" dirty="0" smtClean="0">
                <a:solidFill>
                  <a:schemeClr val="tx2"/>
                </a:solidFill>
              </a:rPr>
              <a:t> </a:t>
            </a:r>
            <a:r>
              <a:rPr lang="ko-KR" altLang="en-US" sz="2400" dirty="0" smtClean="0">
                <a:solidFill>
                  <a:schemeClr val="tx2"/>
                </a:solidFill>
              </a:rPr>
              <a:t>인간요구계층의 예</a:t>
            </a:r>
            <a:endParaRPr lang="en-US" altLang="ko-KR" sz="24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altLang="ko-KR" sz="2400" dirty="0" smtClean="0"/>
              <a:t>(1) </a:t>
            </a:r>
            <a:r>
              <a:rPr lang="ko-KR" altLang="en-US" sz="2400" dirty="0" smtClean="0"/>
              <a:t>개념</a:t>
            </a:r>
            <a:endParaRPr lang="en-US" altLang="ko-KR" sz="2400" dirty="0" smtClean="0"/>
          </a:p>
          <a:p>
            <a:pPr>
              <a:buNone/>
            </a:pPr>
            <a:r>
              <a:rPr lang="ko-KR" altLang="en-US" sz="2400" dirty="0" smtClean="0"/>
              <a:t>생리적 욕구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안전의 욕구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사랑과 소속감의 욕구</a:t>
            </a:r>
            <a:r>
              <a:rPr lang="en-US" altLang="ko-KR" sz="2400" dirty="0" smtClean="0"/>
              <a:t>, </a:t>
            </a:r>
            <a:r>
              <a:rPr lang="ko-KR" altLang="en-US" sz="2400" dirty="0" err="1" smtClean="0"/>
              <a:t>자존감의</a:t>
            </a:r>
            <a:r>
              <a:rPr lang="ko-KR" altLang="en-US" sz="2400" dirty="0" smtClean="0"/>
              <a:t> 욕구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자아실현의 욕구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(2) </a:t>
            </a:r>
            <a:r>
              <a:rPr lang="ko-KR" altLang="en-US" sz="2400" dirty="0" smtClean="0"/>
              <a:t>명제</a:t>
            </a:r>
            <a:endParaRPr lang="en-US" altLang="ko-KR" sz="2400" dirty="0" smtClean="0"/>
          </a:p>
          <a:p>
            <a:pPr>
              <a:buNone/>
            </a:pPr>
            <a:r>
              <a:rPr lang="ko-KR" altLang="en-US" sz="2400" dirty="0" smtClean="0"/>
              <a:t>인간의 욕구는 생리적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욕구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안전의 욕구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사랑과 소속감의 욕구</a:t>
            </a:r>
            <a:r>
              <a:rPr lang="en-US" altLang="ko-KR" sz="2400" dirty="0" smtClean="0"/>
              <a:t>, </a:t>
            </a:r>
            <a:r>
              <a:rPr lang="ko-KR" altLang="en-US" sz="2400" dirty="0" err="1" smtClean="0"/>
              <a:t>자존감의</a:t>
            </a:r>
            <a:r>
              <a:rPr lang="ko-KR" altLang="en-US" sz="2400" dirty="0" smtClean="0"/>
              <a:t> 욕구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자아실현의 욕구 순이다</a:t>
            </a:r>
            <a:r>
              <a:rPr lang="en-US" altLang="ko-KR" sz="2400" dirty="0" smtClean="0"/>
              <a:t>.</a:t>
            </a:r>
          </a:p>
          <a:p>
            <a:pPr>
              <a:buNone/>
            </a:pPr>
            <a:r>
              <a:rPr lang="en-US" altLang="ko-KR" sz="2400" dirty="0" smtClean="0"/>
              <a:t>(3) </a:t>
            </a:r>
            <a:r>
              <a:rPr lang="ko-KR" altLang="en-US" sz="2400" dirty="0" smtClean="0"/>
              <a:t>이론</a:t>
            </a:r>
            <a:endParaRPr lang="en-US" altLang="ko-KR" sz="2400" dirty="0" smtClean="0"/>
          </a:p>
          <a:p>
            <a:pPr marL="514350" indent="-514350">
              <a:buFont typeface="+mj-ea"/>
              <a:buAutoNum type="circleNumDbPlain"/>
            </a:pPr>
            <a:r>
              <a:rPr lang="ko-KR" altLang="en-US" sz="2400" dirty="0" smtClean="0"/>
              <a:t>인간의 내부에는 단계를 이루는 다섯 가지 욕구가 존재한다</a:t>
            </a:r>
            <a:r>
              <a:rPr lang="en-US" altLang="ko-KR" sz="2400" dirty="0" smtClean="0"/>
              <a:t>.</a:t>
            </a:r>
          </a:p>
          <a:p>
            <a:pPr marL="514350" indent="-514350">
              <a:buFont typeface="+mj-ea"/>
              <a:buAutoNum type="circleNumDbPlain"/>
            </a:pPr>
            <a:r>
              <a:rPr lang="ko-KR" altLang="en-US" sz="2400" dirty="0" smtClean="0"/>
              <a:t>인간의 욕구는 낮은 단계의 욕구로부터 시작하여 그것이 충족됨에 따라서 상위단계로 올라간다</a:t>
            </a:r>
            <a:r>
              <a:rPr lang="en-US" altLang="ko-KR" sz="2400" dirty="0" smtClean="0"/>
              <a:t>.</a:t>
            </a:r>
          </a:p>
          <a:p>
            <a:pPr marL="514350" indent="-514350">
              <a:buFont typeface="+mj-ea"/>
              <a:buAutoNum type="circleNumDbPlain"/>
            </a:pPr>
            <a:r>
              <a:rPr lang="ko-KR" altLang="en-US" sz="2400" dirty="0" smtClean="0"/>
              <a:t>인간의 욕구는 생리적 욕구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안전의 욕구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사랑과 소속감의 욕구</a:t>
            </a:r>
            <a:r>
              <a:rPr lang="en-US" altLang="ko-KR" sz="2400" dirty="0" smtClean="0"/>
              <a:t>, </a:t>
            </a:r>
            <a:r>
              <a:rPr lang="ko-KR" altLang="en-US" sz="2400" dirty="0" err="1" smtClean="0"/>
              <a:t>자존감의</a:t>
            </a:r>
            <a:r>
              <a:rPr lang="ko-KR" altLang="en-US" sz="2400" dirty="0" smtClean="0"/>
              <a:t> 욕구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자아실현의 욕구의 순이다</a:t>
            </a:r>
            <a:r>
              <a:rPr lang="en-US" altLang="ko-KR" sz="2400" dirty="0" smtClean="0"/>
              <a:t>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000" dirty="0" smtClean="0"/>
              <a:t>1. </a:t>
            </a:r>
            <a:r>
              <a:rPr lang="ko-KR" altLang="en-US" sz="4000" dirty="0" smtClean="0"/>
              <a:t>이론적 기틀의 구성요소</a:t>
            </a:r>
            <a:endParaRPr lang="ko-KR" altLang="en-US" sz="4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 startAt="4"/>
            </a:pPr>
            <a:r>
              <a:rPr lang="ko-KR" altLang="en-US" dirty="0" smtClean="0"/>
              <a:t>개념지도</a:t>
            </a:r>
            <a:r>
              <a:rPr lang="en-US" altLang="ko-KR" dirty="0" smtClean="0"/>
              <a:t>conceptual map</a:t>
            </a:r>
          </a:p>
          <a:p>
            <a:pPr marL="514350" indent="-514350">
              <a:buAutoNum type="arabicParenR" startAt="4"/>
            </a:pPr>
            <a:endParaRPr lang="en-US" altLang="ko-KR" sz="2000" dirty="0" smtClean="0"/>
          </a:p>
          <a:p>
            <a:pPr marL="514350" indent="-514350">
              <a:buFontTx/>
              <a:buChar char="-"/>
            </a:pPr>
            <a:r>
              <a:rPr lang="ko-KR" altLang="en-US" sz="2400" dirty="0" smtClean="0"/>
              <a:t>개념들의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관련성을 도식화</a:t>
            </a:r>
            <a:endParaRPr lang="en-US" altLang="ko-KR" sz="2400" dirty="0" smtClean="0"/>
          </a:p>
          <a:p>
            <a:pPr marL="514350" indent="-514350">
              <a:buFontTx/>
              <a:buChar char="-"/>
            </a:pPr>
            <a:r>
              <a:rPr lang="ko-KR" altLang="en-US" sz="2400" dirty="0" smtClean="0"/>
              <a:t>현상들 간의 관계를 쉽게 파악</a:t>
            </a:r>
            <a:endParaRPr lang="en-US" altLang="ko-KR" sz="2400" dirty="0" smtClean="0"/>
          </a:p>
          <a:p>
            <a:pPr marL="514350" indent="-514350">
              <a:buFontTx/>
              <a:buChar char="-"/>
            </a:pPr>
            <a:r>
              <a:rPr lang="ko-KR" altLang="en-US" sz="2400" dirty="0" smtClean="0"/>
              <a:t>개념들 간의 관계를 그림을 표현</a:t>
            </a:r>
            <a:endParaRPr lang="en-US" altLang="ko-KR" sz="2400" dirty="0" smtClean="0"/>
          </a:p>
          <a:p>
            <a:pPr marL="514350" indent="-514350">
              <a:buFontTx/>
              <a:buChar char="-"/>
            </a:pPr>
            <a:r>
              <a:rPr lang="ko-KR" altLang="en-US" sz="2400" dirty="0" smtClean="0"/>
              <a:t>예</a:t>
            </a:r>
            <a:r>
              <a:rPr lang="en-US" altLang="ko-KR" sz="2400" dirty="0" smtClean="0"/>
              <a:t>&gt; </a:t>
            </a:r>
            <a:r>
              <a:rPr lang="ko-KR" altLang="en-US" sz="2400" dirty="0" smtClean="0"/>
              <a:t>소비자의 주관적 건강지각이 인터넷 건강정보 사이트 수용과 </a:t>
            </a:r>
            <a:r>
              <a:rPr lang="ko-KR" altLang="en-US" sz="2400" dirty="0" err="1" smtClean="0"/>
              <a:t>임파워먼트에</a:t>
            </a:r>
            <a:r>
              <a:rPr lang="ko-KR" altLang="en-US" sz="2400" dirty="0" smtClean="0"/>
              <a:t> 미치는 영향 </a:t>
            </a:r>
            <a:r>
              <a:rPr lang="en-US" altLang="ko-KR" sz="2400" dirty="0" smtClean="0"/>
              <a:t>-</a:t>
            </a:r>
            <a:r>
              <a:rPr lang="ko-KR" altLang="en-US" sz="2400" dirty="0" err="1" smtClean="0"/>
              <a:t>박현애과</a:t>
            </a:r>
            <a:r>
              <a:rPr lang="ko-KR" altLang="en-US" sz="2400" dirty="0" smtClean="0"/>
              <a:t> 윤은경</a:t>
            </a:r>
            <a:r>
              <a:rPr lang="en-US" altLang="ko-KR" sz="2400" dirty="0" smtClean="0"/>
              <a:t>(2000)</a:t>
            </a:r>
          </a:p>
          <a:p>
            <a:pPr marL="514350" indent="-514350">
              <a:buNone/>
            </a:pPr>
            <a:endParaRPr lang="ko-KR" alt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000" dirty="0" smtClean="0"/>
              <a:t>2. </a:t>
            </a:r>
            <a:r>
              <a:rPr lang="ko-KR" altLang="en-US" sz="4000" dirty="0" smtClean="0"/>
              <a:t>이론적 기틀 개발 과정</a:t>
            </a:r>
            <a:endParaRPr lang="ko-KR" altLang="en-US" sz="4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2800" dirty="0" smtClean="0"/>
              <a:t>과정 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연구의 주요개념을 선정하고 정의함</a:t>
            </a:r>
            <a:r>
              <a:rPr lang="en-US" altLang="ko-KR" sz="2800" dirty="0" smtClean="0"/>
              <a:t>-&gt; </a:t>
            </a:r>
            <a:r>
              <a:rPr lang="ko-KR" altLang="en-US" sz="2800" dirty="0" smtClean="0"/>
              <a:t>개념을 이용하여 명제를 만듦 </a:t>
            </a:r>
            <a:r>
              <a:rPr lang="en-US" altLang="ko-KR" sz="2800" dirty="0" smtClean="0"/>
              <a:t>-&gt; </a:t>
            </a:r>
            <a:r>
              <a:rPr lang="ko-KR" altLang="en-US" sz="2800" dirty="0" smtClean="0"/>
              <a:t>명제의 위계를 정함 </a:t>
            </a:r>
            <a:r>
              <a:rPr lang="en-US" altLang="ko-KR" sz="2800" dirty="0" smtClean="0"/>
              <a:t>-&gt; </a:t>
            </a:r>
            <a:r>
              <a:rPr lang="ko-KR" altLang="en-US" sz="2800" dirty="0" smtClean="0"/>
              <a:t>개념지도 개발</a:t>
            </a:r>
            <a:endParaRPr lang="en-US" altLang="ko-KR" sz="2800" dirty="0" smtClean="0"/>
          </a:p>
          <a:p>
            <a:endParaRPr lang="en-US" altLang="ko-KR" sz="2800" dirty="0" smtClean="0"/>
          </a:p>
          <a:p>
            <a:pPr marL="514350" indent="-514350">
              <a:buAutoNum type="arabicParenR"/>
            </a:pPr>
            <a:r>
              <a:rPr lang="ko-KR" altLang="en-US" sz="2800" dirty="0" smtClean="0"/>
              <a:t>개념의 선정 및 정의</a:t>
            </a:r>
            <a:endParaRPr lang="en-US" altLang="ko-KR" sz="2800" dirty="0" smtClean="0"/>
          </a:p>
          <a:p>
            <a:pPr marL="514350" indent="-514350">
              <a:buFontTx/>
              <a:buChar char="-"/>
            </a:pPr>
            <a:r>
              <a:rPr lang="ko-KR" altLang="en-US" sz="2800" dirty="0" smtClean="0"/>
              <a:t>주요개념 선정 방법</a:t>
            </a:r>
            <a:r>
              <a:rPr lang="en-US" altLang="ko-KR" sz="2800" dirty="0" smtClean="0"/>
              <a:t>: </a:t>
            </a:r>
            <a:r>
              <a:rPr lang="ko-KR" altLang="en-US" sz="2800" dirty="0" smtClean="0"/>
              <a:t>개념분석 연구문헌 및 선행연구 참조 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개념 합성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개념분석</a:t>
            </a:r>
            <a:endParaRPr lang="en-US" altLang="ko-KR" sz="2800" dirty="0" smtClean="0"/>
          </a:p>
          <a:p>
            <a:pPr marL="514350" indent="-514350">
              <a:buFontTx/>
              <a:buChar char="-"/>
            </a:pPr>
            <a:endParaRPr lang="en-US" altLang="ko-KR" sz="2400" dirty="0" smtClean="0"/>
          </a:p>
          <a:p>
            <a:pPr marL="514350" indent="-514350">
              <a:buAutoNum type="arabicParenR"/>
            </a:pPr>
            <a:endParaRPr lang="en-US" altLang="ko-KR" sz="2800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en-US" altLang="ko-KR" sz="4000" dirty="0" smtClean="0"/>
              <a:t>2. </a:t>
            </a:r>
            <a:r>
              <a:rPr lang="ko-KR" altLang="en-US" sz="4000" dirty="0" smtClean="0"/>
              <a:t>이론적 기틀 개발 과정</a:t>
            </a:r>
            <a:endParaRPr lang="ko-KR" altLang="en-US" sz="4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altLang="ko-KR" sz="2800" dirty="0" smtClean="0"/>
              <a:t>2) </a:t>
            </a:r>
            <a:r>
              <a:rPr lang="ko-KR" altLang="en-US" sz="2800" dirty="0" smtClean="0"/>
              <a:t>명제의 개발</a:t>
            </a:r>
            <a:endParaRPr lang="en-US" altLang="ko-KR" sz="2800" dirty="0" smtClean="0"/>
          </a:p>
          <a:p>
            <a:pPr marL="514350" indent="-514350">
              <a:buFontTx/>
              <a:buChar char="-"/>
            </a:pPr>
            <a:r>
              <a:rPr lang="ko-KR" altLang="en-US" sz="2800" dirty="0" smtClean="0"/>
              <a:t>선정된 개념들을 논리적으로 연결하는 것</a:t>
            </a:r>
            <a:endParaRPr lang="en-US" altLang="ko-KR" sz="2800" dirty="0" smtClean="0"/>
          </a:p>
          <a:p>
            <a:pPr marL="514350" indent="-514350">
              <a:buFontTx/>
              <a:buChar char="-"/>
            </a:pPr>
            <a:endParaRPr lang="en-US" altLang="ko-KR" sz="2800" dirty="0" smtClean="0"/>
          </a:p>
          <a:p>
            <a:pPr marL="514350" indent="-514350">
              <a:buNone/>
            </a:pPr>
            <a:r>
              <a:rPr lang="en-US" altLang="ko-KR" sz="2800" dirty="0" smtClean="0"/>
              <a:t>- </a:t>
            </a:r>
            <a:r>
              <a:rPr lang="ko-KR" altLang="en-US" sz="2800" dirty="0" smtClean="0"/>
              <a:t>명제개발 단계 </a:t>
            </a:r>
            <a:r>
              <a:rPr lang="en-US" altLang="ko-KR" sz="2800" dirty="0" smtClean="0"/>
              <a:t>: </a:t>
            </a:r>
            <a:r>
              <a:rPr lang="ko-KR" altLang="en-US" sz="2800" dirty="0" smtClean="0"/>
              <a:t>둘 또는 세 개의 개념간의 관련성을 논하는 이론 영역 선정</a:t>
            </a:r>
            <a:r>
              <a:rPr lang="en-US" altLang="ko-KR" sz="2800" dirty="0" smtClean="0"/>
              <a:t>-&gt; </a:t>
            </a:r>
            <a:r>
              <a:rPr lang="ko-KR" altLang="en-US" sz="2800" dirty="0" smtClean="0"/>
              <a:t>서술 명제로 보이는 한 문장 기록 </a:t>
            </a:r>
            <a:r>
              <a:rPr lang="en-US" altLang="ko-KR" sz="2800" dirty="0" smtClean="0"/>
              <a:t>-&gt; </a:t>
            </a:r>
            <a:r>
              <a:rPr lang="ko-KR" altLang="en-US" sz="2800" dirty="0" smtClean="0"/>
              <a:t>그림을 이용하여 도식화 </a:t>
            </a:r>
            <a:r>
              <a:rPr lang="en-US" altLang="ko-KR" sz="2800" dirty="0" smtClean="0"/>
              <a:t>-&gt; </a:t>
            </a:r>
            <a:r>
              <a:rPr lang="ko-KR" altLang="en-US" sz="2800" dirty="0" smtClean="0"/>
              <a:t>다음 명제에 대해서도 그림으로 도식화 </a:t>
            </a:r>
            <a:r>
              <a:rPr lang="en-US" altLang="ko-KR" sz="2800" dirty="0" smtClean="0"/>
              <a:t>-&gt; </a:t>
            </a:r>
            <a:r>
              <a:rPr lang="ko-KR" altLang="en-US" sz="2800" dirty="0" smtClean="0"/>
              <a:t>선정 된 개념과 관련된 모든 명제들 도식화 </a:t>
            </a:r>
            <a:r>
              <a:rPr lang="en-US" altLang="ko-KR" sz="2800" dirty="0" smtClean="0"/>
              <a:t>-&gt; </a:t>
            </a:r>
            <a:r>
              <a:rPr lang="ko-KR" altLang="en-US" sz="2800" dirty="0" smtClean="0"/>
              <a:t>자신이 개발한 도식적 진술 간의 연관성 조사 </a:t>
            </a:r>
            <a:endParaRPr lang="en-US" altLang="ko-KR" sz="28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ko-KR" sz="4000" dirty="0" smtClean="0"/>
              <a:t>2. </a:t>
            </a:r>
            <a:r>
              <a:rPr lang="ko-KR" altLang="en-US" sz="4000" dirty="0" smtClean="0"/>
              <a:t>이론적 기틀 개발 과정</a:t>
            </a:r>
            <a:endParaRPr lang="ko-KR" altLang="en-US" sz="4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sz="2800" dirty="0" smtClean="0"/>
              <a:t>3) </a:t>
            </a:r>
            <a:r>
              <a:rPr lang="ko-KR" altLang="en-US" sz="2800" dirty="0" smtClean="0"/>
              <a:t>명제의 계층 정하기</a:t>
            </a:r>
            <a:endParaRPr lang="en-US" altLang="ko-KR" sz="2800" dirty="0" smtClean="0"/>
          </a:p>
          <a:p>
            <a:pPr>
              <a:buFontTx/>
              <a:buChar char="-"/>
            </a:pPr>
            <a:r>
              <a:rPr lang="ko-KR" altLang="en-US" sz="2800" dirty="0" smtClean="0"/>
              <a:t>개념들은 추상성의 수준에 따라 계층을 달리할 수 있다</a:t>
            </a:r>
            <a:r>
              <a:rPr lang="en-US" altLang="ko-KR" sz="2800" dirty="0" smtClean="0"/>
              <a:t>.</a:t>
            </a:r>
          </a:p>
          <a:p>
            <a:pPr>
              <a:buNone/>
            </a:pPr>
            <a:r>
              <a:rPr lang="en-US" altLang="ko-KR" sz="2800" dirty="0" smtClean="0"/>
              <a:t>                              </a:t>
            </a:r>
            <a:r>
              <a:rPr lang="ko-KR" altLang="en-US" sz="2800" dirty="0" smtClean="0"/>
              <a:t>추상성의 수준</a:t>
            </a:r>
            <a:endParaRPr lang="en-US" altLang="ko-KR" sz="2800" dirty="0" smtClean="0"/>
          </a:p>
          <a:p>
            <a:pPr>
              <a:buFontTx/>
              <a:buChar char="-"/>
            </a:pPr>
            <a:r>
              <a:rPr lang="ko-KR" altLang="en-US" sz="2800" dirty="0" smtClean="0"/>
              <a:t>일반적 명제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개념모델</a:t>
            </a:r>
            <a:r>
              <a:rPr lang="en-US" altLang="ko-KR" sz="2800" dirty="0" smtClean="0"/>
              <a:t>)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   </a:t>
            </a:r>
            <a:r>
              <a:rPr lang="ko-KR" altLang="en-US" sz="2800" dirty="0" smtClean="0"/>
              <a:t>높음</a:t>
            </a:r>
            <a:endParaRPr lang="en-US" altLang="ko-KR" sz="2800" dirty="0" smtClean="0"/>
          </a:p>
          <a:p>
            <a:pPr>
              <a:buFontTx/>
              <a:buChar char="-"/>
            </a:pPr>
            <a:r>
              <a:rPr lang="ko-KR" altLang="en-US" sz="2800" dirty="0" smtClean="0"/>
              <a:t>구체적 명제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이론</a:t>
            </a:r>
            <a:r>
              <a:rPr lang="en-US" altLang="ko-KR" sz="2800" dirty="0" smtClean="0"/>
              <a:t>)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         </a:t>
            </a:r>
            <a:r>
              <a:rPr lang="ko-KR" altLang="en-US" sz="2800" dirty="0" smtClean="0"/>
              <a:t>중간</a:t>
            </a:r>
            <a:endParaRPr lang="en-US" altLang="ko-KR" sz="2800" dirty="0" smtClean="0"/>
          </a:p>
          <a:p>
            <a:pPr>
              <a:buFontTx/>
              <a:buChar char="-"/>
            </a:pPr>
            <a:r>
              <a:rPr lang="ko-KR" altLang="en-US" sz="2800" dirty="0" smtClean="0"/>
              <a:t>가설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연구</a:t>
            </a:r>
            <a:r>
              <a:rPr lang="en-US" altLang="ko-KR" sz="2800" dirty="0" smtClean="0"/>
              <a:t>)                    </a:t>
            </a:r>
            <a:r>
              <a:rPr lang="ko-KR" altLang="en-US" sz="2800" dirty="0" smtClean="0"/>
              <a:t>낮음  </a:t>
            </a:r>
            <a:endParaRPr lang="en-US" altLang="ko-KR" sz="2800" dirty="0" smtClean="0"/>
          </a:p>
          <a:p>
            <a:pPr>
              <a:buFontTx/>
              <a:buChar char="-"/>
            </a:pPr>
            <a:endParaRPr lang="en-US" altLang="ko-KR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000" dirty="0" smtClean="0"/>
              <a:t>2. </a:t>
            </a:r>
            <a:r>
              <a:rPr lang="ko-KR" altLang="en-US" sz="4000" dirty="0" smtClean="0"/>
              <a:t>이론적 기틀 개발 과정</a:t>
            </a:r>
            <a:endParaRPr lang="ko-KR" altLang="en-US" sz="4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400" dirty="0" smtClean="0"/>
              <a:t>4) </a:t>
            </a:r>
            <a:r>
              <a:rPr lang="ko-KR" altLang="en-US" sz="2400" dirty="0" smtClean="0"/>
              <a:t>개념 지도의 개발</a:t>
            </a:r>
            <a:endParaRPr lang="en-US" altLang="ko-KR" sz="2400" dirty="0" smtClean="0"/>
          </a:p>
          <a:p>
            <a:pPr>
              <a:buFontTx/>
              <a:buChar char="-"/>
            </a:pPr>
            <a:r>
              <a:rPr lang="ko-KR" altLang="en-US" sz="2400" dirty="0" smtClean="0"/>
              <a:t>연구의 주요 개념들을 지도나 도형으로 표현하여 개념간의 관계를 </a:t>
            </a:r>
            <a:r>
              <a:rPr lang="ko-KR" altLang="en-US" sz="2400" dirty="0" smtClean="0">
                <a:solidFill>
                  <a:schemeClr val="accent6"/>
                </a:solidFill>
              </a:rPr>
              <a:t>일목요연하게 이해</a:t>
            </a:r>
            <a:r>
              <a:rPr lang="ko-KR" altLang="en-US" sz="2400" dirty="0" smtClean="0"/>
              <a:t>할 수 있게 한다</a:t>
            </a:r>
            <a:r>
              <a:rPr lang="en-US" altLang="ko-KR" sz="2400" dirty="0" smtClean="0"/>
              <a:t>.</a:t>
            </a:r>
          </a:p>
          <a:p>
            <a:pPr>
              <a:buNone/>
            </a:pPr>
            <a:r>
              <a:rPr lang="en-US" altLang="ko-KR" sz="2400" dirty="0" smtClean="0">
                <a:solidFill>
                  <a:schemeClr val="tx2"/>
                </a:solidFill>
              </a:rPr>
              <a:t>* </a:t>
            </a:r>
            <a:r>
              <a:rPr lang="ko-KR" altLang="en-US" sz="2400" dirty="0" smtClean="0">
                <a:solidFill>
                  <a:schemeClr val="tx2"/>
                </a:solidFill>
              </a:rPr>
              <a:t>개념지도 작성법</a:t>
            </a:r>
            <a:endParaRPr lang="en-US" altLang="ko-KR" sz="2400" dirty="0" smtClean="0">
              <a:solidFill>
                <a:schemeClr val="tx2"/>
              </a:solidFill>
            </a:endParaRPr>
          </a:p>
          <a:p>
            <a:pPr marL="514350" indent="-514350">
              <a:buNone/>
            </a:pPr>
            <a:r>
              <a:rPr lang="en-US" altLang="ko-KR" sz="2400" dirty="0" smtClean="0"/>
              <a:t>- </a:t>
            </a:r>
            <a:r>
              <a:rPr lang="ko-KR" altLang="en-US" sz="2400" dirty="0" smtClean="0"/>
              <a:t>개념의 범위 선택</a:t>
            </a:r>
            <a:endParaRPr lang="en-US" altLang="ko-KR" sz="2400" dirty="0" smtClean="0"/>
          </a:p>
          <a:p>
            <a:pPr marL="514350" indent="-514350">
              <a:buNone/>
            </a:pPr>
            <a:r>
              <a:rPr lang="en-US" altLang="ko-KR" sz="2400" dirty="0" smtClean="0"/>
              <a:t>- </a:t>
            </a:r>
            <a:r>
              <a:rPr lang="ko-KR" altLang="en-US" sz="2400" dirty="0" smtClean="0"/>
              <a:t>개념들을 배열</a:t>
            </a:r>
            <a:r>
              <a:rPr lang="en-US" altLang="ko-KR" sz="2400" dirty="0" smtClean="0"/>
              <a:t>-&gt;</a:t>
            </a:r>
            <a:r>
              <a:rPr lang="ko-KR" altLang="en-US" sz="2400" dirty="0" smtClean="0"/>
              <a:t>추상적인 개념과 연관개념들은 박스 안에 놓음 </a:t>
            </a:r>
            <a:r>
              <a:rPr lang="en-US" altLang="ko-KR" sz="2400" dirty="0" smtClean="0"/>
              <a:t>-&gt; </a:t>
            </a:r>
            <a:r>
              <a:rPr lang="ko-KR" altLang="en-US" sz="2400" dirty="0" smtClean="0"/>
              <a:t>화살표를 사용하여 도식적 진술과 일치한 개념들 연결</a:t>
            </a:r>
            <a:r>
              <a:rPr lang="en-US" altLang="ko-KR" sz="2400" dirty="0" smtClean="0"/>
              <a:t> </a:t>
            </a:r>
          </a:p>
          <a:p>
            <a:pPr marL="514350" indent="-514350">
              <a:buNone/>
            </a:pPr>
            <a:r>
              <a:rPr lang="en-US" altLang="ko-KR" sz="2400" dirty="0" smtClean="0"/>
              <a:t>- </a:t>
            </a:r>
            <a:r>
              <a:rPr lang="ko-KR" altLang="en-US" sz="2400" dirty="0" smtClean="0"/>
              <a:t>반복적인 확인과정 </a:t>
            </a:r>
            <a:endParaRPr lang="en-US" altLang="ko-KR" sz="2400" dirty="0" smtClean="0"/>
          </a:p>
          <a:p>
            <a:pPr marL="514350" indent="-514350">
              <a:buNone/>
            </a:pPr>
            <a:r>
              <a:rPr lang="en-US" altLang="ko-KR" sz="2400" dirty="0" smtClean="0"/>
              <a:t>- </a:t>
            </a:r>
            <a:r>
              <a:rPr lang="ko-KR" altLang="en-US" sz="2400" dirty="0" smtClean="0"/>
              <a:t>수정보완</a:t>
            </a:r>
            <a:endParaRPr lang="en-US" altLang="ko-KR" sz="2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 sz="24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629</Words>
  <Application>Microsoft Office PowerPoint</Application>
  <PresentationFormat>화면 슬라이드 쇼(4:3)</PresentationFormat>
  <Paragraphs>125</Paragraphs>
  <Slides>14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5" baseType="lpstr">
      <vt:lpstr>Office 테마</vt:lpstr>
      <vt:lpstr>제 8장 이론적 기틀</vt:lpstr>
      <vt:lpstr>1. 이론적 기틀의 구성요소</vt:lpstr>
      <vt:lpstr>1. 이론적 기틀의 구성요소</vt:lpstr>
      <vt:lpstr>1. 이론적 기틀의 구성요소</vt:lpstr>
      <vt:lpstr>1. 이론적 기틀의 구성요소</vt:lpstr>
      <vt:lpstr>2. 이론적 기틀 개발 과정</vt:lpstr>
      <vt:lpstr>2. 이론적 기틀 개발 과정</vt:lpstr>
      <vt:lpstr>2. 이론적 기틀 개발 과정</vt:lpstr>
      <vt:lpstr>2. 이론적 기틀 개발 과정</vt:lpstr>
      <vt:lpstr>개념지도</vt:lpstr>
      <vt:lpstr>방경숙(2000) 영아기 어머니역할 교육 프로그램이 모아상호작용과 영아발달에 미치는 효과의 이론적 기틀</vt:lpstr>
      <vt:lpstr>김정은(2001) 임상간호사의 역할개념양상과 간호직 몰입에 관한 연구의 개념틀</vt:lpstr>
      <vt:lpstr>김정애(2000)간호과정 임상적용을 위한 지식관리시스템 개발 연구의 이론적 기틀</vt:lpstr>
      <vt:lpstr>슬라이드 14</vt:lpstr>
    </vt:vector>
  </TitlesOfParts>
  <Company>userco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제 8장 이론적 기틀</dc:title>
  <dc:creator>user</dc:creator>
  <cp:lastModifiedBy>user</cp:lastModifiedBy>
  <cp:revision>65</cp:revision>
  <dcterms:created xsi:type="dcterms:W3CDTF">2010-09-23T03:12:18Z</dcterms:created>
  <dcterms:modified xsi:type="dcterms:W3CDTF">2010-10-02T11:54:44Z</dcterms:modified>
</cp:coreProperties>
</file>